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6" r:id="rId1"/>
  </p:sldMasterIdLst>
  <p:notesMasterIdLst>
    <p:notesMasterId r:id="rId13"/>
  </p:notesMasterIdLst>
  <p:sldIdLst>
    <p:sldId id="257" r:id="rId2"/>
    <p:sldId id="261" r:id="rId3"/>
    <p:sldId id="260" r:id="rId4"/>
    <p:sldId id="278" r:id="rId5"/>
    <p:sldId id="285" r:id="rId6"/>
    <p:sldId id="280" r:id="rId7"/>
    <p:sldId id="273" r:id="rId8"/>
    <p:sldId id="284" r:id="rId9"/>
    <p:sldId id="279" r:id="rId10"/>
    <p:sldId id="283"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59" autoAdjust="0"/>
    <p:restoredTop sz="66623" autoAdjust="0"/>
  </p:normalViewPr>
  <p:slideViewPr>
    <p:cSldViewPr snapToGrid="0">
      <p:cViewPr>
        <p:scale>
          <a:sx n="90" d="100"/>
          <a:sy n="90" d="100"/>
        </p:scale>
        <p:origin x="-12"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33842-B91B-4A59-82B3-239605792E4A}" type="datetimeFigureOut">
              <a:rPr lang="en-US" smtClean="0"/>
              <a:t>5/17/2026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295495-4A65-44EE-9A7F-97AF2637EB88}" type="slidenum">
              <a:rPr lang="en-US" smtClean="0"/>
              <a:t>‹#›</a:t>
            </a:fld>
            <a:endParaRPr lang="en-US"/>
          </a:p>
        </p:txBody>
      </p:sp>
    </p:spTree>
    <p:extLst>
      <p:ext uri="{BB962C8B-B14F-4D97-AF65-F5344CB8AC3E}">
        <p14:creationId xmlns:p14="http://schemas.microsoft.com/office/powerpoint/2010/main" val="37615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talk is about some initiative taken by FORTH-ICS towards addressing Diversity &amp; Inclusion issues in our research enquiry as well as in our research ecosystem</a:t>
            </a:r>
            <a:endParaRPr lang="en-US" baseline="0" dirty="0"/>
          </a:p>
        </p:txBody>
      </p:sp>
      <p:sp>
        <p:nvSpPr>
          <p:cNvPr id="4" name="Slide Number Placeholder 3"/>
          <p:cNvSpPr>
            <a:spLocks noGrp="1"/>
          </p:cNvSpPr>
          <p:nvPr>
            <p:ph type="sldNum" sz="quarter" idx="10"/>
          </p:nvPr>
        </p:nvSpPr>
        <p:spPr/>
        <p:txBody>
          <a:bodyPr/>
          <a:lstStyle/>
          <a:p>
            <a:fld id="{A3295495-4A65-44EE-9A7F-97AF2637EB88}" type="slidenum">
              <a:rPr lang="en-US" smtClean="0"/>
              <a:t>1</a:t>
            </a:fld>
            <a:endParaRPr lang="en-US"/>
          </a:p>
        </p:txBody>
      </p:sp>
    </p:spTree>
    <p:extLst>
      <p:ext uri="{BB962C8B-B14F-4D97-AF65-F5344CB8AC3E}">
        <p14:creationId xmlns:p14="http://schemas.microsoft.com/office/powerpoint/2010/main" val="5323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talk, I will outline what initially inspired our engagement with diversity and inclusion, the initial steps we’ve taken, the experience we’re gaining along the way, and some forward-looking ideas to help us delve deeper into the subject and continue improving our research practice.</a:t>
            </a:r>
            <a:endParaRPr lang="en-US" baseline="0" dirty="0"/>
          </a:p>
        </p:txBody>
      </p:sp>
      <p:sp>
        <p:nvSpPr>
          <p:cNvPr id="4" name="Slide Number Placeholder 3"/>
          <p:cNvSpPr>
            <a:spLocks noGrp="1"/>
          </p:cNvSpPr>
          <p:nvPr>
            <p:ph type="sldNum" sz="quarter" idx="10"/>
          </p:nvPr>
        </p:nvSpPr>
        <p:spPr/>
        <p:txBody>
          <a:bodyPr/>
          <a:lstStyle/>
          <a:p>
            <a:fld id="{A3295495-4A65-44EE-9A7F-97AF2637EB88}" type="slidenum">
              <a:rPr lang="en-US" smtClean="0"/>
              <a:t>2</a:t>
            </a:fld>
            <a:endParaRPr lang="en-US"/>
          </a:p>
        </p:txBody>
      </p:sp>
    </p:spTree>
    <p:extLst>
      <p:ext uri="{BB962C8B-B14F-4D97-AF65-F5344CB8AC3E}">
        <p14:creationId xmlns:p14="http://schemas.microsoft.com/office/powerpoint/2010/main" val="19340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Well, first of all equality and non-discrimination are human rights and we have to try to fix the opposite if and where it happens. Then we have some numbers that declare shortage of specialists in ICT and Computer Science workforce the years to come. So we need to</a:t>
            </a:r>
            <a:r>
              <a:rPr lang="el-GR" baseline="0" dirty="0"/>
              <a:t> </a:t>
            </a:r>
            <a:r>
              <a:rPr lang="en-US" baseline="0" dirty="0"/>
              <a:t>recruit people to do the job. Diversity and Inclusion will help enriching the pool of candidates.</a:t>
            </a:r>
            <a:endParaRPr lang="en-US" dirty="0"/>
          </a:p>
        </p:txBody>
      </p:sp>
      <p:sp>
        <p:nvSpPr>
          <p:cNvPr id="4" name="Slide Number Placeholder 3"/>
          <p:cNvSpPr>
            <a:spLocks noGrp="1"/>
          </p:cNvSpPr>
          <p:nvPr>
            <p:ph type="sldNum" sz="quarter" idx="10"/>
          </p:nvPr>
        </p:nvSpPr>
        <p:spPr/>
        <p:txBody>
          <a:bodyPr/>
          <a:lstStyle/>
          <a:p>
            <a:fld id="{A3295495-4A65-44EE-9A7F-97AF2637EB88}" type="slidenum">
              <a:rPr lang="en-US" smtClean="0"/>
              <a:t>3</a:t>
            </a:fld>
            <a:endParaRPr lang="en-US"/>
          </a:p>
        </p:txBody>
      </p:sp>
    </p:spTree>
    <p:extLst>
      <p:ext uri="{BB962C8B-B14F-4D97-AF65-F5344CB8AC3E}">
        <p14:creationId xmlns:p14="http://schemas.microsoft.com/office/powerpoint/2010/main" val="1534139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are developing</a:t>
            </a:r>
            <a:r>
              <a:rPr lang="en-US" baseline="0" dirty="0"/>
              <a:t> the broader concept of “</a:t>
            </a:r>
            <a:r>
              <a:rPr lang="en-US" baseline="0" dirty="0" err="1"/>
              <a:t>diversity&amp;inclusion</a:t>
            </a:r>
            <a:r>
              <a:rPr lang="en-US" baseline="0" dirty="0"/>
              <a:t> initiative” were gender issues are just a subset and their mitigation will come up as a consequence of a broader cultural and structural re-orientation.  Special</a:t>
            </a:r>
            <a:r>
              <a:rPr lang="el-GR" baseline="0" dirty="0"/>
              <a:t> </a:t>
            </a:r>
            <a:r>
              <a:rPr lang="en-US" baseline="0" dirty="0"/>
              <a:t>mention to the publication of the issue 142 of the ERCIM News  with Special Theme: Inclusive Digital Futures: Intersectionality, Accessibility and Responsible Innovation. We had 20 submissions with a broad spectrum of research work that gives promise that such an initiative makes sense.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295495-4A65-44EE-9A7F-97AF2637E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110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are developing</a:t>
            </a:r>
            <a:r>
              <a:rPr lang="en-US" baseline="0" dirty="0"/>
              <a:t> the broader concept of “</a:t>
            </a:r>
            <a:r>
              <a:rPr lang="en-US" baseline="0" dirty="0" err="1"/>
              <a:t>diversity&amp;inclusion</a:t>
            </a:r>
            <a:r>
              <a:rPr lang="en-US" baseline="0" dirty="0"/>
              <a:t> initiative” were gender issues are just a subset and their mitigation will come up as a consequence of a broader cultural and structural re-orientation.  Special</a:t>
            </a:r>
            <a:r>
              <a:rPr lang="el-GR" baseline="0" dirty="0"/>
              <a:t> </a:t>
            </a:r>
            <a:r>
              <a:rPr lang="en-US" baseline="0" dirty="0"/>
              <a:t>mention to the publication of the issue 142 of the ERCIM News  with Special Theme: Inclusive Digital Futures: Intersectionality, Accessibility and Responsible Innovation. We had 20 submissions with a broad spectrum of research work that gives promise that such an initiative makes sense.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295495-4A65-44EE-9A7F-97AF2637E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164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 ERCIM working group should have a clear scope, objectives and mode of operation. In order to apply for the working group to the ERCIM </a:t>
            </a:r>
            <a:r>
              <a:rPr lang="en-US" baseline="0" dirty="0" err="1"/>
              <a:t>BoD</a:t>
            </a:r>
            <a:r>
              <a:rPr lang="en-US" baseline="0" dirty="0"/>
              <a:t> we have to have this template formulated and the commitment that we will develop some work through this set 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To trigger the discussion we should brainstorm on the following questions. Please take the opportunity to extend this list of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A3295495-4A65-44EE-9A7F-97AF2637EB88}" type="slidenum">
              <a:rPr lang="en-US" smtClean="0"/>
              <a:t>6</a:t>
            </a:fld>
            <a:endParaRPr lang="en-US"/>
          </a:p>
        </p:txBody>
      </p:sp>
    </p:spTree>
    <p:extLst>
      <p:ext uri="{BB962C8B-B14F-4D97-AF65-F5344CB8AC3E}">
        <p14:creationId xmlns:p14="http://schemas.microsoft.com/office/powerpoint/2010/main" val="2201583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next step of our initiative is to propose the creation of an ERCIM WG with a suggested title: “Diversity &amp; Inclusion in Computer Science: Developing Technology and Culture.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meeting is to investigate ERCIM members’ interest,  and brainstorm in possible emerging opportunities for new research topics, for collaborations and networking.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A3295495-4A65-44EE-9A7F-97AF2637EB88}" type="slidenum">
              <a:rPr lang="en-US" smtClean="0"/>
              <a:t>7</a:t>
            </a:fld>
            <a:endParaRPr lang="en-US"/>
          </a:p>
        </p:txBody>
      </p:sp>
    </p:spTree>
    <p:extLst>
      <p:ext uri="{BB962C8B-B14F-4D97-AF65-F5344CB8AC3E}">
        <p14:creationId xmlns:p14="http://schemas.microsoft.com/office/powerpoint/2010/main" val="574026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next step of our initiative is to propose the creation of an ERCIM WG with a suggested title: “Diversity &amp; Inclusion in Computer Science: Developing Technology and Culture.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meeting is to investigate ERCIM members’ interest,  and brainstorm in possible emerging opportunities for new research topics, for collaborations and networking.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A3295495-4A65-44EE-9A7F-97AF2637EB88}" type="slidenum">
              <a:rPr lang="en-US" smtClean="0"/>
              <a:t>8</a:t>
            </a:fld>
            <a:endParaRPr lang="en-US"/>
          </a:p>
        </p:txBody>
      </p:sp>
    </p:spTree>
    <p:extLst>
      <p:ext uri="{BB962C8B-B14F-4D97-AF65-F5344CB8AC3E}">
        <p14:creationId xmlns:p14="http://schemas.microsoft.com/office/powerpoint/2010/main" val="631162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Networking with colleagues in Europe who have worked and solved some of these issues. We should motivate colleagues to work on this track.</a:t>
            </a:r>
            <a:endParaRPr lang="en-US" dirty="0"/>
          </a:p>
          <a:p>
            <a:endParaRPr lang="en-US" dirty="0"/>
          </a:p>
        </p:txBody>
      </p:sp>
      <p:sp>
        <p:nvSpPr>
          <p:cNvPr id="4" name="Slide Number Placeholder 3"/>
          <p:cNvSpPr>
            <a:spLocks noGrp="1"/>
          </p:cNvSpPr>
          <p:nvPr>
            <p:ph type="sldNum" sz="quarter" idx="10"/>
          </p:nvPr>
        </p:nvSpPr>
        <p:spPr/>
        <p:txBody>
          <a:bodyPr/>
          <a:lstStyle/>
          <a:p>
            <a:fld id="{A3295495-4A65-44EE-9A7F-97AF2637EB88}" type="slidenum">
              <a:rPr lang="en-US" smtClean="0"/>
              <a:t>9</a:t>
            </a:fld>
            <a:endParaRPr lang="en-US"/>
          </a:p>
        </p:txBody>
      </p:sp>
    </p:spTree>
    <p:extLst>
      <p:ext uri="{BB962C8B-B14F-4D97-AF65-F5344CB8AC3E}">
        <p14:creationId xmlns:p14="http://schemas.microsoft.com/office/powerpoint/2010/main" val="3371379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a:t>
            </a:r>
            <a:r>
              <a:rPr lang="en-US" baseline="0" dirty="0"/>
              <a:t> aligned with the European guidelines we compile our own, </a:t>
            </a:r>
          </a:p>
          <a:p>
            <a:r>
              <a:rPr lang="en-US" baseline="0" dirty="0"/>
              <a:t>Learn from achievers</a:t>
            </a:r>
            <a:r>
              <a:rPr lang="el-GR" baseline="0" dirty="0"/>
              <a:t>.</a:t>
            </a:r>
          </a:p>
          <a:p>
            <a:r>
              <a:rPr lang="en-US" baseline="0" dirty="0"/>
              <a:t>Open new research directions by adding IDE values in our research questions</a:t>
            </a:r>
          </a:p>
          <a:p>
            <a:r>
              <a:rPr lang="en-US" baseline="0" dirty="0"/>
              <a:t>This altogether with help towards Computer Science to become a more inclusive scientific field</a:t>
            </a:r>
          </a:p>
        </p:txBody>
      </p:sp>
      <p:sp>
        <p:nvSpPr>
          <p:cNvPr id="4" name="Slide Number Placeholder 3"/>
          <p:cNvSpPr>
            <a:spLocks noGrp="1"/>
          </p:cNvSpPr>
          <p:nvPr>
            <p:ph type="sldNum" sz="quarter" idx="10"/>
          </p:nvPr>
        </p:nvSpPr>
        <p:spPr/>
        <p:txBody>
          <a:bodyPr/>
          <a:lstStyle/>
          <a:p>
            <a:fld id="{A3295495-4A65-44EE-9A7F-97AF2637EB88}" type="slidenum">
              <a:rPr lang="en-US" smtClean="0"/>
              <a:t>10</a:t>
            </a:fld>
            <a:endParaRPr lang="en-US"/>
          </a:p>
        </p:txBody>
      </p:sp>
    </p:spTree>
    <p:extLst>
      <p:ext uri="{BB962C8B-B14F-4D97-AF65-F5344CB8AC3E}">
        <p14:creationId xmlns:p14="http://schemas.microsoft.com/office/powerpoint/2010/main" val="673248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5/17/2026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5/17/2026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5/17/2026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5/17/2026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5/17/2026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5/17/2026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5/17/2026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5/17/2026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5/17/2026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5/17/2026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5/17/2026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5/17/2026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hyperlink" Target="https://ec.europa.eu/eurostat/statistics-explained/index.php?title=ICT_specialists_in_employment#ICT_specialists_by_sex" TargetMode="External"/><Relationship Id="rId12"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sepe.gr/files/pdf/sepe_deloitte_ict_gap_study_english.pdf" TargetMode="External"/><Relationship Id="rId11" Type="http://schemas.openxmlformats.org/officeDocument/2006/relationships/image" Target="../media/image5.png"/><Relationship Id="rId5" Type="http://schemas.openxmlformats.org/officeDocument/2006/relationships/hyperlink" Target="https://digital-strategy.ec.europa.eu/en/policies/digital-skills-initiatives" TargetMode="External"/><Relationship Id="rId10" Type="http://schemas.openxmlformats.org/officeDocument/2006/relationships/image" Target="../media/image4.png"/><Relationship Id="rId4" Type="http://schemas.openxmlformats.org/officeDocument/2006/relationships/hyperlink" Target="https://digital-strategy.ec.europa.eu/en/policies/europes-digital-decade" TargetMode="Externa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hyperlink" Target="https://www.ercim.eu/events/ercim-days/ercim-2025-fall-meetings/" TargetMode="External"/><Relationship Id="rId13" Type="http://schemas.openxmlformats.org/officeDocument/2006/relationships/hyperlink" Target="https://www.youtube.com/watch?v=bpDS_VM2JiA" TargetMode="External"/><Relationship Id="rId3" Type="http://schemas.openxmlformats.org/officeDocument/2006/relationships/image" Target="../media/image1.png"/><Relationship Id="rId7" Type="http://schemas.openxmlformats.org/officeDocument/2006/relationships/hyperlink" Target="https://ercim-ide-wg.ics.forth.gr/" TargetMode="External"/><Relationship Id="rId12" Type="http://schemas.openxmlformats.org/officeDocument/2006/relationships/hyperlink" Target="https://www.ics.forth.gr/dsn/workshop-gender-issues" TargetMode="External"/><Relationship Id="rId2" Type="http://schemas.openxmlformats.org/officeDocument/2006/relationships/notesSlide" Target="../notesSlides/notesSlide4.xml"/><Relationship Id="rId16" Type="http://schemas.openxmlformats.org/officeDocument/2006/relationships/image" Target="../media/image6.sv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hyperlink" Target="https://ercim-news.ercim.eu/en141/jea/initiative-on-diversity-and-inclusion-in-computer-science-at-forth-ics" TargetMode="External"/><Relationship Id="rId5" Type="http://schemas.openxmlformats.org/officeDocument/2006/relationships/image" Target="../media/image2.png"/><Relationship Id="rId15" Type="http://schemas.openxmlformats.org/officeDocument/2006/relationships/image" Target="../media/image5.png"/><Relationship Id="rId10" Type="http://schemas.openxmlformats.org/officeDocument/2006/relationships/hyperlink" Target="https://www.ics.forth.gr/dsn/project/16025" TargetMode="External"/><Relationship Id="rId4" Type="http://schemas.openxmlformats.org/officeDocument/2006/relationships/image" Target="../media/image3.png"/><Relationship Id="rId9" Type="http://schemas.openxmlformats.org/officeDocument/2006/relationships/hyperlink" Target="https://ercim-news.ercim.eu/en142/special" TargetMode="External"/><Relationship Id="rId14" Type="http://schemas.openxmlformats.org/officeDocument/2006/relationships/hyperlink" Target="https://www.ics.forth.gr/dsn/gender-considerations"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biocomp.gr/assets/downloads/femaleProfessors.pdf" TargetMode="External"/><Relationship Id="rId3" Type="http://schemas.openxmlformats.org/officeDocument/2006/relationships/image" Target="../media/image1.png"/><Relationship Id="rId7" Type="http://schemas.openxmlformats.org/officeDocument/2006/relationships/hyperlink" Target="https://www.ics.forth.gr/dsn/mind-the-gender-gap"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6.svg"/><Relationship Id="rId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hyperlink" Target="https://www.frontiersin.org/journals/political-science/articles/10.3389/fpos.2024.1471002/ful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ercim-ide-wg.ics.forth.gr/" TargetMode="External"/><Relationship Id="rId4" Type="http://schemas.openxmlformats.org/officeDocument/2006/relationships/image" Target="../media/image2.png"/><Relationship Id="rId9" Type="http://schemas.openxmlformats.org/officeDocument/2006/relationships/image" Target="../media/image6.sv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ercim-ide-wg.ics.forth.gr/" TargetMode="External"/><Relationship Id="rId4" Type="http://schemas.openxmlformats.org/officeDocument/2006/relationships/image" Target="../media/image2.png"/><Relationship Id="rId9"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magda@ics.forth.gr" TargetMode="External"/><Relationship Id="rId7" Type="http://schemas.openxmlformats.org/officeDocument/2006/relationships/image" Target="../media/image2.png"/><Relationship Id="rId2" Type="http://schemas.openxmlformats.org/officeDocument/2006/relationships/hyperlink" Target="https://www.ics.forth.gr/dsn/"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5289753" y="1012568"/>
            <a:ext cx="6902247" cy="3112879"/>
          </a:xfrm>
        </p:spPr>
        <p:txBody>
          <a:bodyPr>
            <a:normAutofit/>
          </a:bodyPr>
          <a:lstStyle/>
          <a:p>
            <a:r>
              <a:rPr lang="en-US" sz="3200" dirty="0">
                <a:solidFill>
                  <a:srgbClr val="0070C0"/>
                </a:solidFill>
              </a:rPr>
              <a:t>Inclusive Digital Futures. Developing Technology and Culture ERCIM WG</a:t>
            </a:r>
            <a:br>
              <a:rPr lang="en-US" sz="3200" dirty="0">
                <a:solidFill>
                  <a:srgbClr val="0070C0"/>
                </a:solidFill>
              </a:rPr>
            </a:br>
            <a:r>
              <a:rPr lang="en-US" sz="2400" dirty="0">
                <a:solidFill>
                  <a:srgbClr val="0070C0"/>
                </a:solidFill>
              </a:rPr>
              <a:t>from institutional initiatives to a systematic approach</a:t>
            </a:r>
            <a:br>
              <a:rPr lang="en-US" sz="2400" dirty="0">
                <a:solidFill>
                  <a:srgbClr val="0070C0"/>
                </a:solidFill>
              </a:rPr>
            </a:br>
            <a:br>
              <a:rPr lang="en-US" sz="3200" dirty="0">
                <a:solidFill>
                  <a:srgbClr val="0070C0"/>
                </a:solidFill>
              </a:rPr>
            </a:br>
            <a:r>
              <a:rPr lang="en-US" sz="2000" dirty="0">
                <a:solidFill>
                  <a:srgbClr val="0070C0"/>
                </a:solidFill>
              </a:rPr>
              <a:t>Kick-off meeting 18</a:t>
            </a:r>
            <a:r>
              <a:rPr lang="en-US" sz="2000" baseline="30000" dirty="0">
                <a:solidFill>
                  <a:srgbClr val="0070C0"/>
                </a:solidFill>
              </a:rPr>
              <a:t>th</a:t>
            </a:r>
            <a:r>
              <a:rPr lang="en-US" sz="2000" dirty="0">
                <a:solidFill>
                  <a:srgbClr val="0070C0"/>
                </a:solidFill>
              </a:rPr>
              <a:t> May 2025 (via zoom)</a:t>
            </a:r>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290836"/>
          </a:xfrm>
        </p:spPr>
        <p:txBody>
          <a:bodyPr>
            <a:noAutofit/>
          </a:bodyPr>
          <a:lstStyle/>
          <a:p>
            <a:pPr>
              <a:spcAft>
                <a:spcPts val="1200"/>
              </a:spcAft>
            </a:pPr>
            <a:r>
              <a:rPr lang="en-US" sz="1100" dirty="0" err="1">
                <a:solidFill>
                  <a:schemeClr val="tx1">
                    <a:lumMod val="85000"/>
                    <a:lumOff val="15000"/>
                  </a:schemeClr>
                </a:solidFill>
              </a:rPr>
              <a:t>Magdalini</a:t>
            </a:r>
            <a:r>
              <a:rPr lang="en-US" sz="1100" dirty="0">
                <a:solidFill>
                  <a:schemeClr val="tx1">
                    <a:lumMod val="85000"/>
                    <a:lumOff val="15000"/>
                  </a:schemeClr>
                </a:solidFill>
              </a:rPr>
              <a:t> Chatzaki</a:t>
            </a:r>
          </a:p>
          <a:p>
            <a:pPr>
              <a:spcBef>
                <a:spcPts val="600"/>
              </a:spcBef>
              <a:spcAft>
                <a:spcPts val="0"/>
              </a:spcAft>
            </a:pPr>
            <a:r>
              <a:rPr lang="en-US" sz="1100" dirty="0">
                <a:solidFill>
                  <a:schemeClr val="tx1">
                    <a:lumMod val="85000"/>
                    <a:lumOff val="15000"/>
                  </a:schemeClr>
                </a:solidFill>
              </a:rPr>
              <a:t>DEPT. of Systems &amp; Networks</a:t>
            </a:r>
          </a:p>
          <a:p>
            <a:pPr>
              <a:spcBef>
                <a:spcPts val="600"/>
              </a:spcBef>
              <a:spcAft>
                <a:spcPts val="0"/>
              </a:spcAft>
            </a:pPr>
            <a:r>
              <a:rPr lang="en-US" sz="1100" dirty="0">
                <a:solidFill>
                  <a:schemeClr val="tx1">
                    <a:lumMod val="85000"/>
                    <a:lumOff val="15000"/>
                  </a:schemeClr>
                </a:solidFill>
              </a:rPr>
              <a:t>Forth-</a:t>
            </a:r>
            <a:r>
              <a:rPr lang="en-US" sz="1100" dirty="0" err="1">
                <a:solidFill>
                  <a:schemeClr val="tx1">
                    <a:lumMod val="85000"/>
                    <a:lumOff val="15000"/>
                  </a:schemeClr>
                </a:solidFill>
              </a:rPr>
              <a:t>ics</a:t>
            </a:r>
            <a:endParaRPr lang="en-US" sz="1100" dirty="0">
              <a:solidFill>
                <a:schemeClr val="tx1">
                  <a:lumMod val="85000"/>
                  <a:lumOff val="15000"/>
                </a:schemeClr>
              </a:solidFill>
            </a:endParaRPr>
          </a:p>
          <a:p>
            <a:pPr>
              <a:spcBef>
                <a:spcPts val="600"/>
              </a:spcBef>
              <a:spcAft>
                <a:spcPts val="0"/>
              </a:spcAft>
            </a:pPr>
            <a:r>
              <a:rPr lang="en-US" sz="1100" dirty="0">
                <a:solidFill>
                  <a:schemeClr val="tx1">
                    <a:lumMod val="85000"/>
                    <a:lumOff val="15000"/>
                  </a:schemeClr>
                </a:solidFill>
              </a:rPr>
              <a:t>CS </a:t>
            </a:r>
            <a:r>
              <a:rPr lang="en-US" sz="1100" dirty="0" err="1">
                <a:solidFill>
                  <a:schemeClr val="tx1">
                    <a:lumMod val="85000"/>
                    <a:lumOff val="15000"/>
                  </a:schemeClr>
                </a:solidFill>
              </a:rPr>
              <a:t>msC</a:t>
            </a:r>
            <a:r>
              <a:rPr lang="en-US" sz="1100" dirty="0">
                <a:solidFill>
                  <a:schemeClr val="tx1">
                    <a:lumMod val="85000"/>
                    <a:lumOff val="15000"/>
                  </a:schemeClr>
                </a:solidFill>
              </a:rPr>
              <a:t>, GEADC-FORTH member</a:t>
            </a:r>
          </a:p>
        </p:txBody>
      </p:sp>
      <p:cxnSp>
        <p:nvCxnSpPr>
          <p:cNvPr id="24" name="Straight Connector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E206D69-2280-4A85-901E-5F52D6CE9AC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89752" y="556566"/>
            <a:ext cx="2087415" cy="619097"/>
          </a:xfrm>
          <a:prstGeom prst="rect">
            <a:avLst/>
          </a:prstGeom>
        </p:spPr>
      </p:pic>
      <p:pic>
        <p:nvPicPr>
          <p:cNvPr id="5" name="Picture 4" descr="A blue flag with yellow stars">
            <a:extLst>
              <a:ext uri="{FF2B5EF4-FFF2-40B4-BE49-F238E27FC236}">
                <a16:creationId xmlns:a16="http://schemas.microsoft.com/office/drawing/2014/main" id="{801D050C-F8A1-651C-DBBD-C4F1096B31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4209" y="6034246"/>
            <a:ext cx="2404891" cy="823753"/>
          </a:xfrm>
          <a:prstGeom prst="rect">
            <a:avLst/>
          </a:prstGeom>
        </p:spPr>
      </p:pic>
      <p:pic>
        <p:nvPicPr>
          <p:cNvPr id="7" name="Picture 6">
            <a:extLst>
              <a:ext uri="{FF2B5EF4-FFF2-40B4-BE49-F238E27FC236}">
                <a16:creationId xmlns:a16="http://schemas.microsoft.com/office/drawing/2014/main" id="{256FCAD3-F990-014A-E080-484DA10B65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76" y="6243926"/>
            <a:ext cx="2752223" cy="404392"/>
          </a:xfrm>
          <a:prstGeom prst="rect">
            <a:avLst/>
          </a:prstGeom>
        </p:spPr>
      </p:pic>
      <p:pic>
        <p:nvPicPr>
          <p:cNvPr id="9" name="Picture 8">
            <a:extLst>
              <a:ext uri="{FF2B5EF4-FFF2-40B4-BE49-F238E27FC236}">
                <a16:creationId xmlns:a16="http://schemas.microsoft.com/office/drawing/2014/main" id="{7E83C897-A94B-6528-FF27-DDD693D5B4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76" y="846702"/>
            <a:ext cx="4979401" cy="3826037"/>
          </a:xfrm>
          <a:prstGeom prst="rect">
            <a:avLst/>
          </a:prstGeom>
        </p:spPr>
      </p:pic>
      <p:sp>
        <p:nvSpPr>
          <p:cNvPr id="4" name="AutoShape 2" descr="ERCIM">
            <a:extLst>
              <a:ext uri="{FF2B5EF4-FFF2-40B4-BE49-F238E27FC236}">
                <a16:creationId xmlns:a16="http://schemas.microsoft.com/office/drawing/2014/main" id="{E7967262-C428-FD52-B234-494456B4743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Graphic 12">
            <a:extLst>
              <a:ext uri="{FF2B5EF4-FFF2-40B4-BE49-F238E27FC236}">
                <a16:creationId xmlns:a16="http://schemas.microsoft.com/office/drawing/2014/main" id="{274F7A1D-C005-A2FA-EB85-57197BE076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93278" y="102517"/>
            <a:ext cx="1365822" cy="1073146"/>
          </a:xfrm>
          <a:prstGeom prst="rect">
            <a:avLst/>
          </a:prstGeom>
        </p:spPr>
      </p:pic>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70C0"/>
                </a:solidFill>
              </a:rPr>
              <a:t>contents of this talk</a:t>
            </a:r>
          </a:p>
        </p:txBody>
      </p:sp>
      <p:pic>
        <p:nvPicPr>
          <p:cNvPr id="13" name="Picture 12">
            <a:extLst>
              <a:ext uri="{FF2B5EF4-FFF2-40B4-BE49-F238E27FC236}">
                <a16:creationId xmlns:a16="http://schemas.microsoft.com/office/drawing/2014/main" id="{F190E967-9081-41CC-8DE3-10A737FD3FC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90374" y="602516"/>
            <a:ext cx="2087415" cy="619097"/>
          </a:xfrm>
          <a:prstGeom prst="rect">
            <a:avLst/>
          </a:prstGeom>
        </p:spPr>
      </p:pic>
      <p:sp>
        <p:nvSpPr>
          <p:cNvPr id="4" name="Content Placeholder 3">
            <a:extLst>
              <a:ext uri="{FF2B5EF4-FFF2-40B4-BE49-F238E27FC236}">
                <a16:creationId xmlns:a16="http://schemas.microsoft.com/office/drawing/2014/main" id="{B0216430-212E-4FD1-8AFA-136332C8343A}"/>
              </a:ext>
            </a:extLst>
          </p:cNvPr>
          <p:cNvSpPr>
            <a:spLocks noGrp="1"/>
          </p:cNvSpPr>
          <p:nvPr>
            <p:ph idx="1"/>
          </p:nvPr>
        </p:nvSpPr>
        <p:spPr>
          <a:xfrm>
            <a:off x="1097280" y="1981209"/>
            <a:ext cx="10058400" cy="3760891"/>
          </a:xfrm>
        </p:spPr>
        <p:txBody>
          <a:bodyPr>
            <a:normAutofit/>
          </a:bodyPr>
          <a:lstStyle/>
          <a:p>
            <a:pPr>
              <a:buFont typeface="Wingdings" panose="05000000000000000000" pitchFamily="2" charset="2"/>
              <a:buChar char="Ø"/>
            </a:pPr>
            <a:endParaRPr lang="en-US" sz="2000" dirty="0"/>
          </a:p>
          <a:p>
            <a:pPr>
              <a:buFont typeface="Wingdings" panose="05000000000000000000" pitchFamily="2" charset="2"/>
              <a:buChar char="Ø"/>
            </a:pPr>
            <a:r>
              <a:rPr lang="en-US" sz="2000" dirty="0"/>
              <a:t> the motivation</a:t>
            </a:r>
          </a:p>
          <a:p>
            <a:pPr>
              <a:buFont typeface="Wingdings" panose="05000000000000000000" pitchFamily="2" charset="2"/>
              <a:buChar char="Ø"/>
            </a:pPr>
            <a:r>
              <a:rPr lang="en-US" sz="2000" dirty="0"/>
              <a:t> the story</a:t>
            </a:r>
          </a:p>
          <a:p>
            <a:pPr>
              <a:buFont typeface="Wingdings" panose="05000000000000000000" pitchFamily="2" charset="2"/>
              <a:buChar char="Ø"/>
            </a:pPr>
            <a:r>
              <a:rPr lang="en-US" sz="2000" dirty="0"/>
              <a:t> presentation of the WG and added values for ERCIM</a:t>
            </a:r>
          </a:p>
          <a:p>
            <a:pPr>
              <a:buFont typeface="Wingdings" panose="05000000000000000000" pitchFamily="2" charset="2"/>
              <a:buChar char="Ø"/>
            </a:pPr>
            <a:r>
              <a:rPr lang="en-US" sz="2000" dirty="0"/>
              <a:t>ideas for the future</a:t>
            </a:r>
          </a:p>
          <a:p>
            <a:pPr>
              <a:buFont typeface="Wingdings" panose="05000000000000000000" pitchFamily="2" charset="2"/>
              <a:buChar char="Ø"/>
            </a:pPr>
            <a:r>
              <a:rPr lang="en-US" sz="2000" dirty="0"/>
              <a:t>conclusion</a:t>
            </a:r>
          </a:p>
        </p:txBody>
      </p:sp>
      <p:pic>
        <p:nvPicPr>
          <p:cNvPr id="6" name="Picture 5">
            <a:extLst>
              <a:ext uri="{FF2B5EF4-FFF2-40B4-BE49-F238E27FC236}">
                <a16:creationId xmlns:a16="http://schemas.microsoft.com/office/drawing/2014/main" id="{95F21F9E-4CE5-E29E-2C7C-7A5FECB15D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7" name="Picture 6">
            <a:extLst>
              <a:ext uri="{FF2B5EF4-FFF2-40B4-BE49-F238E27FC236}">
                <a16:creationId xmlns:a16="http://schemas.microsoft.com/office/drawing/2014/main" id="{606FF7B0-AE5D-9EAA-3F32-DD38771E350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8" name="Picture 7" descr="A blue flag with yellow stars">
            <a:extLst>
              <a:ext uri="{FF2B5EF4-FFF2-40B4-BE49-F238E27FC236}">
                <a16:creationId xmlns:a16="http://schemas.microsoft.com/office/drawing/2014/main" id="{66FE53D3-9CB7-7880-CF65-56037ABD97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27870" y="5574071"/>
            <a:ext cx="2404891" cy="823753"/>
          </a:xfrm>
          <a:prstGeom prst="rect">
            <a:avLst/>
          </a:prstGeom>
        </p:spPr>
      </p:pic>
      <p:pic>
        <p:nvPicPr>
          <p:cNvPr id="5" name="Graphic 4">
            <a:extLst>
              <a:ext uri="{FF2B5EF4-FFF2-40B4-BE49-F238E27FC236}">
                <a16:creationId xmlns:a16="http://schemas.microsoft.com/office/drawing/2014/main" id="{7B8802E8-62C5-5F1C-D04F-7B5B5324E0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89858" y="148467"/>
            <a:ext cx="1365822" cy="1073146"/>
          </a:xfrm>
          <a:prstGeom prst="rect">
            <a:avLst/>
          </a:prstGeom>
        </p:spPr>
      </p:pic>
    </p:spTree>
    <p:extLst>
      <p:ext uri="{BB962C8B-B14F-4D97-AF65-F5344CB8AC3E}">
        <p14:creationId xmlns:p14="http://schemas.microsoft.com/office/powerpoint/2010/main" val="3255509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ue flag with yellow stars">
            <a:extLst>
              <a:ext uri="{FF2B5EF4-FFF2-40B4-BE49-F238E27FC236}">
                <a16:creationId xmlns:a16="http://schemas.microsoft.com/office/drawing/2014/main" id="{6AF3E6CA-D9CA-9B7C-34B8-9FA63B86B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sp>
        <p:nvSpPr>
          <p:cNvPr id="8" name="Content Placeholder 7">
            <a:extLst>
              <a:ext uri="{FF2B5EF4-FFF2-40B4-BE49-F238E27FC236}">
                <a16:creationId xmlns:a16="http://schemas.microsoft.com/office/drawing/2014/main" id="{19B0A4D9-F763-4FE0-AFA7-BF34CA402162}"/>
              </a:ext>
            </a:extLst>
          </p:cNvPr>
          <p:cNvSpPr>
            <a:spLocks noGrp="1"/>
          </p:cNvSpPr>
          <p:nvPr>
            <p:ph idx="1"/>
          </p:nvPr>
        </p:nvSpPr>
        <p:spPr>
          <a:xfrm>
            <a:off x="1066800" y="1983366"/>
            <a:ext cx="10058400" cy="3760891"/>
          </a:xfrm>
        </p:spPr>
        <p:txBody>
          <a:bodyPr>
            <a:normAutofit fontScale="92500" lnSpcReduction="20000"/>
          </a:bodyPr>
          <a:lstStyle/>
          <a:p>
            <a:r>
              <a:rPr lang="en-US" dirty="0"/>
              <a:t>equality and non-discrimination (gender included) are fundamental human rights</a:t>
            </a:r>
          </a:p>
          <a:p>
            <a:pPr marL="292608" lvl="1" indent="0">
              <a:buNone/>
            </a:pPr>
            <a:r>
              <a:rPr lang="en-US" sz="1500" dirty="0"/>
              <a:t>(Universal Declaration of Human Rights (UDHR) (1948)-article 1, Convention on the Elimination of All Forms of Discrimination Against Women (CEDAW) (1979), United Nations Sustainable Development Goals (SDGs) (2015)-Goal 5, European Convention on Human Rights (ECHR) – Article 14)</a:t>
            </a:r>
          </a:p>
          <a:p>
            <a:r>
              <a:rPr lang="en-US" dirty="0"/>
              <a:t>shortage of approx. 1.4M ICT specialists by 2030 in EU </a:t>
            </a:r>
          </a:p>
          <a:p>
            <a:pPr marL="201168" lvl="1" indent="0">
              <a:buNone/>
            </a:pPr>
            <a:r>
              <a:rPr lang="en-US" sz="1500" dirty="0"/>
              <a:t>( ref: </a:t>
            </a:r>
            <a:r>
              <a:rPr lang="en-US" sz="1500" dirty="0">
                <a:hlinkClick r:id="rId4"/>
              </a:rPr>
              <a:t>https://digital-strategy.ec.europa.eu/en/policies/europes-digital-decade</a:t>
            </a:r>
            <a:r>
              <a:rPr lang="en-US" sz="1500" dirty="0"/>
              <a:t>, </a:t>
            </a:r>
            <a:r>
              <a:rPr lang="en-US" sz="1500" dirty="0">
                <a:hlinkClick r:id="rId5"/>
              </a:rPr>
              <a:t>https://digital-strategy.ec.europa.eu/en/policies/digital-skills-initiatives</a:t>
            </a:r>
            <a:r>
              <a:rPr lang="en-US" sz="1500" dirty="0"/>
              <a:t> )</a:t>
            </a:r>
          </a:p>
          <a:p>
            <a:r>
              <a:rPr lang="en-US" dirty="0"/>
              <a:t>shortage of approx. 7.5K/year ICT specialists until 2030 in Greece</a:t>
            </a:r>
          </a:p>
          <a:p>
            <a:pPr marL="201168" lvl="1" indent="0">
              <a:buNone/>
            </a:pPr>
            <a:r>
              <a:rPr lang="en-US" sz="1500" dirty="0"/>
              <a:t>( ref: </a:t>
            </a:r>
            <a:r>
              <a:rPr lang="en-US" sz="1500" dirty="0">
                <a:hlinkClick r:id="rId6"/>
              </a:rPr>
              <a:t>https://www.sepe.gr/files/pdf/sepe_deloitte_ict_gap_study_english.pdf</a:t>
            </a:r>
            <a:r>
              <a:rPr lang="en-US" sz="1500" dirty="0"/>
              <a:t> )</a:t>
            </a:r>
          </a:p>
          <a:p>
            <a:r>
              <a:rPr lang="en-US" dirty="0"/>
              <a:t>women represent approx. 19.4% of the ICT workforce in EU</a:t>
            </a:r>
          </a:p>
          <a:p>
            <a:pPr marL="201168" lvl="1" indent="0">
              <a:buNone/>
            </a:pPr>
            <a:r>
              <a:rPr lang="en-US" sz="1500" dirty="0"/>
              <a:t>( ref: </a:t>
            </a:r>
            <a:r>
              <a:rPr lang="en-US" sz="1500" dirty="0">
                <a:hlinkClick r:id="rId7"/>
              </a:rPr>
              <a:t>https://ec.europa.eu/eurostat/statistics-explained/index.php?title=ICT_specialists_in_employment#ICT_specialists_by_sex</a:t>
            </a:r>
            <a:r>
              <a:rPr lang="en-US" sz="1500" dirty="0"/>
              <a:t> )</a:t>
            </a:r>
          </a:p>
          <a:p>
            <a:r>
              <a:rPr lang="en-US" dirty="0"/>
              <a:t>women represent approx</a:t>
            </a:r>
            <a:r>
              <a:rPr lang="en-US" b="1" dirty="0"/>
              <a:t>. </a:t>
            </a:r>
            <a:r>
              <a:rPr lang="en-US" dirty="0"/>
              <a:t>19.8%</a:t>
            </a:r>
            <a:r>
              <a:rPr lang="en-US" b="1" dirty="0"/>
              <a:t> </a:t>
            </a:r>
            <a:r>
              <a:rPr lang="en-US" dirty="0"/>
              <a:t>of the ICT workforce in Greece</a:t>
            </a:r>
          </a:p>
          <a:p>
            <a:pPr marL="201168" lvl="1" indent="0">
              <a:buNone/>
            </a:pPr>
            <a:r>
              <a:rPr lang="en-US" sz="1500" dirty="0"/>
              <a:t>( ref:  </a:t>
            </a:r>
            <a:r>
              <a:rPr lang="en-US" sz="1500" dirty="0">
                <a:hlinkClick r:id="rId7"/>
              </a:rPr>
              <a:t>https://ec.europa.eu/eurostat/statistics-explained/index.php?title=ICT_specialists_in_employment#ICT_specialists_by_sex</a:t>
            </a:r>
            <a:r>
              <a:rPr lang="en-US" sz="1500" dirty="0"/>
              <a:t> )</a:t>
            </a:r>
          </a:p>
        </p:txBody>
      </p:sp>
      <p:sp>
        <p:nvSpPr>
          <p:cNvPr id="2" name="Title 1"/>
          <p:cNvSpPr>
            <a:spLocks noGrp="1"/>
          </p:cNvSpPr>
          <p:nvPr>
            <p:ph type="title"/>
          </p:nvPr>
        </p:nvSpPr>
        <p:spPr/>
        <p:txBody>
          <a:bodyPr>
            <a:normAutofit/>
          </a:bodyPr>
          <a:lstStyle/>
          <a:p>
            <a:r>
              <a:rPr lang="en-US" sz="2800" dirty="0" err="1">
                <a:solidFill>
                  <a:srgbClr val="0070C0"/>
                </a:solidFill>
              </a:rPr>
              <a:t>diversity&amp;inclusion</a:t>
            </a:r>
            <a:r>
              <a:rPr lang="en-US" sz="2800" dirty="0">
                <a:solidFill>
                  <a:srgbClr val="0070C0"/>
                </a:solidFill>
              </a:rPr>
              <a:t> in CS &amp; ICT – is it important or not?</a:t>
            </a:r>
          </a:p>
        </p:txBody>
      </p:sp>
      <p:pic>
        <p:nvPicPr>
          <p:cNvPr id="3" name="Picture 2">
            <a:extLst>
              <a:ext uri="{FF2B5EF4-FFF2-40B4-BE49-F238E27FC236}">
                <a16:creationId xmlns:a16="http://schemas.microsoft.com/office/drawing/2014/main" id="{B81F1140-AD6A-3289-2837-D99A07420C3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016589" y="494646"/>
            <a:ext cx="2087415" cy="619097"/>
          </a:xfrm>
          <a:prstGeom prst="rect">
            <a:avLst/>
          </a:prstGeom>
        </p:spPr>
      </p:pic>
      <p:pic>
        <p:nvPicPr>
          <p:cNvPr id="9" name="Picture 8">
            <a:extLst>
              <a:ext uri="{FF2B5EF4-FFF2-40B4-BE49-F238E27FC236}">
                <a16:creationId xmlns:a16="http://schemas.microsoft.com/office/drawing/2014/main" id="{F570EFA1-ECB7-E3C3-2C45-7DE4E48E5A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11" name="Picture 10">
            <a:extLst>
              <a:ext uri="{FF2B5EF4-FFF2-40B4-BE49-F238E27FC236}">
                <a16:creationId xmlns:a16="http://schemas.microsoft.com/office/drawing/2014/main" id="{95E8E32D-D2C5-A022-5A3C-8386EB14D4B5}"/>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4" name="Graphic 3">
            <a:extLst>
              <a:ext uri="{FF2B5EF4-FFF2-40B4-BE49-F238E27FC236}">
                <a16:creationId xmlns:a16="http://schemas.microsoft.com/office/drawing/2014/main" id="{DC3D080B-E57E-F664-5B4D-C5BC4118D82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442289" y="123121"/>
            <a:ext cx="1365822" cy="1073146"/>
          </a:xfrm>
          <a:prstGeom prst="rect">
            <a:avLst/>
          </a:prstGeom>
        </p:spPr>
      </p:pic>
    </p:spTree>
    <p:extLst>
      <p:ext uri="{BB962C8B-B14F-4D97-AF65-F5344CB8AC3E}">
        <p14:creationId xmlns:p14="http://schemas.microsoft.com/office/powerpoint/2010/main" val="1252768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70C0"/>
                </a:solidFill>
              </a:rPr>
              <a:t>FORTH-ICS initiative</a:t>
            </a:r>
          </a:p>
        </p:txBody>
      </p:sp>
      <p:pic>
        <p:nvPicPr>
          <p:cNvPr id="5" name="Picture 4">
            <a:extLst>
              <a:ext uri="{FF2B5EF4-FFF2-40B4-BE49-F238E27FC236}">
                <a16:creationId xmlns:a16="http://schemas.microsoft.com/office/drawing/2014/main" id="{0A9F91D6-9960-F88B-CB44-719561C6466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31829" y="392884"/>
            <a:ext cx="2087415" cy="619097"/>
          </a:xfrm>
          <a:prstGeom prst="rect">
            <a:avLst/>
          </a:prstGeom>
        </p:spPr>
      </p:pic>
      <p:pic>
        <p:nvPicPr>
          <p:cNvPr id="10" name="Picture 9">
            <a:extLst>
              <a:ext uri="{FF2B5EF4-FFF2-40B4-BE49-F238E27FC236}">
                <a16:creationId xmlns:a16="http://schemas.microsoft.com/office/drawing/2014/main" id="{B92CFF0D-ECA0-7B08-612F-738715388D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11" name="Picture 10" descr="A blue flag with yellow stars">
            <a:extLst>
              <a:ext uri="{FF2B5EF4-FFF2-40B4-BE49-F238E27FC236}">
                <a16:creationId xmlns:a16="http://schemas.microsoft.com/office/drawing/2014/main" id="{786F58BD-9E5C-8E60-960B-9C7AEB2BF5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pic>
        <p:nvPicPr>
          <p:cNvPr id="12" name="Picture 11">
            <a:extLst>
              <a:ext uri="{FF2B5EF4-FFF2-40B4-BE49-F238E27FC236}">
                <a16:creationId xmlns:a16="http://schemas.microsoft.com/office/drawing/2014/main" id="{85BA7E68-5B3C-5433-C37A-3CCF1F3564B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sp>
        <p:nvSpPr>
          <p:cNvPr id="6" name="Content Placeholder 3">
            <a:extLst>
              <a:ext uri="{FF2B5EF4-FFF2-40B4-BE49-F238E27FC236}">
                <a16:creationId xmlns:a16="http://schemas.microsoft.com/office/drawing/2014/main" id="{683606E8-BF11-8D09-A202-2AC3AE6F437F}"/>
              </a:ext>
            </a:extLst>
          </p:cNvPr>
          <p:cNvSpPr>
            <a:spLocks noGrp="1"/>
          </p:cNvSpPr>
          <p:nvPr>
            <p:ph idx="1"/>
          </p:nvPr>
        </p:nvSpPr>
        <p:spPr>
          <a:xfrm>
            <a:off x="1097280" y="1981209"/>
            <a:ext cx="10058400" cy="4356217"/>
          </a:xfrm>
        </p:spPr>
        <p:txBody>
          <a:bodyPr>
            <a:noAutofit/>
          </a:bodyPr>
          <a:lstStyle/>
          <a:p>
            <a:pPr marL="0" indent="0">
              <a:buNone/>
            </a:pPr>
            <a:r>
              <a:rPr lang="en-US" sz="1600" b="0" i="0" dirty="0">
                <a:solidFill>
                  <a:srgbClr val="1F1F1F"/>
                </a:solidFill>
                <a:effectLst/>
              </a:rPr>
              <a:t>(Jan. 2026): </a:t>
            </a:r>
            <a:r>
              <a:rPr lang="en-US" sz="1600" dirty="0">
                <a:solidFill>
                  <a:srgbClr val="1F1F1F"/>
                </a:solidFill>
              </a:rPr>
              <a:t>Establish the  WG </a:t>
            </a:r>
            <a:r>
              <a:rPr lang="en-US" sz="1600" dirty="0">
                <a:solidFill>
                  <a:srgbClr val="1F1F1F"/>
                </a:solidFill>
                <a:hlinkClick r:id="rId7"/>
              </a:rPr>
              <a:t>“Inclusive Digital Futures. Developing Technology and Culture”</a:t>
            </a:r>
            <a:endParaRPr lang="en-US" sz="1600" dirty="0"/>
          </a:p>
          <a:p>
            <a:pPr marL="0" indent="0">
              <a:buNone/>
            </a:pPr>
            <a:r>
              <a:rPr lang="en-US" sz="1600" dirty="0"/>
              <a:t>(Oct. 2025): </a:t>
            </a:r>
            <a:r>
              <a:rPr lang="en-US" sz="1600" dirty="0">
                <a:hlinkClick r:id="rId7"/>
              </a:rPr>
              <a:t>Coordinators of the ERCIM Working Group: Inclusive Digital Futures: Developing Technology and Culture</a:t>
            </a:r>
            <a:endParaRPr lang="en-US" sz="1600" dirty="0"/>
          </a:p>
          <a:p>
            <a:pPr marL="0" indent="0">
              <a:buNone/>
            </a:pPr>
            <a:r>
              <a:rPr lang="en-US" sz="1600" dirty="0"/>
              <a:t>(Oct. 2025): </a:t>
            </a:r>
            <a:r>
              <a:rPr lang="en-US" sz="1600" dirty="0">
                <a:hlinkClick r:id="rId8"/>
              </a:rPr>
              <a:t>ERCIM 2025 Human Capital Task Group fall meeting, 30 Oct 2025, Rennes, France</a:t>
            </a:r>
            <a:endParaRPr lang="en-US" sz="1600" dirty="0"/>
          </a:p>
          <a:p>
            <a:pPr marL="0" indent="0">
              <a:buNone/>
            </a:pPr>
            <a:r>
              <a:rPr lang="en-US" sz="1600" dirty="0"/>
              <a:t>(Oct. 2025): </a:t>
            </a:r>
            <a:r>
              <a:rPr lang="en-US" sz="1600" dirty="0">
                <a:hlinkClick r:id="rId9"/>
              </a:rPr>
              <a:t>Inclusive Digital Futures: Intersectionality, Accessibility and Responsible Innovation (guest editors ERCIM News 142)</a:t>
            </a:r>
            <a:r>
              <a:rPr lang="en-US" sz="1600" dirty="0"/>
              <a:t> </a:t>
            </a:r>
          </a:p>
          <a:p>
            <a:pPr marL="0" indent="0">
              <a:buNone/>
            </a:pPr>
            <a:r>
              <a:rPr lang="en-US" sz="1600" dirty="0"/>
              <a:t>(Sept. 2025) </a:t>
            </a:r>
            <a:r>
              <a:rPr lang="en-US" sz="1600" dirty="0">
                <a:hlinkClick r:id="rId10"/>
              </a:rPr>
              <a:t>Mind the Gender Gap in Computer Science-institutional change project</a:t>
            </a:r>
            <a:endParaRPr lang="en-US" sz="1600" dirty="0"/>
          </a:p>
          <a:p>
            <a:pPr marL="0" indent="0">
              <a:buNone/>
            </a:pPr>
            <a:r>
              <a:rPr lang="en-US" sz="1600" dirty="0"/>
              <a:t>(Apr. 2025): </a:t>
            </a:r>
            <a:r>
              <a:rPr lang="en-US" sz="1600" dirty="0">
                <a:hlinkClick r:id="rId11"/>
              </a:rPr>
              <a:t>Initiative on IDE in CS @FORTH-ICS (interview @ERCIM News 141) </a:t>
            </a:r>
            <a:endParaRPr lang="en-US" sz="1600" dirty="0"/>
          </a:p>
          <a:p>
            <a:pPr marL="0" indent="0">
              <a:buNone/>
            </a:pPr>
            <a:r>
              <a:rPr lang="en-US" sz="1600" dirty="0"/>
              <a:t>Feb. 2025): </a:t>
            </a:r>
            <a:r>
              <a:rPr lang="en-US" sz="1600" dirty="0">
                <a:hlinkClick r:id="rId12"/>
              </a:rPr>
              <a:t>workshop: Gender Issues in Computer Science</a:t>
            </a:r>
            <a:endParaRPr lang="en-US" sz="1600" dirty="0"/>
          </a:p>
          <a:p>
            <a:pPr marL="0" indent="0">
              <a:buNone/>
            </a:pPr>
            <a:r>
              <a:rPr lang="en-US" sz="1600" dirty="0"/>
              <a:t>(Jan 2025): </a:t>
            </a:r>
            <a:r>
              <a:rPr lang="en-US" sz="1600" dirty="0">
                <a:hlinkClick r:id="rId13"/>
              </a:rPr>
              <a:t>webinar: accessibility of digital products and services for people with disabilities</a:t>
            </a:r>
            <a:endParaRPr lang="en-US" sz="1600" dirty="0"/>
          </a:p>
          <a:p>
            <a:pPr marL="0" indent="0">
              <a:buNone/>
            </a:pPr>
            <a:r>
              <a:rPr lang="en-US" sz="1600" dirty="0"/>
              <a:t>(July 2023): </a:t>
            </a:r>
            <a:r>
              <a:rPr lang="en-US" sz="1600" dirty="0">
                <a:hlinkClick r:id="rId14"/>
              </a:rPr>
              <a:t>:workshop considerations on Horizon Europe gender sensitive research @FORTH</a:t>
            </a:r>
            <a:endParaRPr lang="en-US" sz="1600" dirty="0"/>
          </a:p>
        </p:txBody>
      </p:sp>
      <p:pic>
        <p:nvPicPr>
          <p:cNvPr id="3" name="Graphic 2">
            <a:extLst>
              <a:ext uri="{FF2B5EF4-FFF2-40B4-BE49-F238E27FC236}">
                <a16:creationId xmlns:a16="http://schemas.microsoft.com/office/drawing/2014/main" id="{182936E2-CBE3-6C0B-AD72-8548B8A646A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472769" y="157841"/>
            <a:ext cx="1365822" cy="1073146"/>
          </a:xfrm>
          <a:prstGeom prst="rect">
            <a:avLst/>
          </a:prstGeom>
        </p:spPr>
      </p:pic>
    </p:spTree>
    <p:extLst>
      <p:ext uri="{BB962C8B-B14F-4D97-AF65-F5344CB8AC3E}">
        <p14:creationId xmlns:p14="http://schemas.microsoft.com/office/powerpoint/2010/main" val="762984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70C0"/>
                </a:solidFill>
              </a:rPr>
              <a:t>FORTH-ICS initiative</a:t>
            </a:r>
          </a:p>
        </p:txBody>
      </p:sp>
      <p:pic>
        <p:nvPicPr>
          <p:cNvPr id="5" name="Picture 4">
            <a:extLst>
              <a:ext uri="{FF2B5EF4-FFF2-40B4-BE49-F238E27FC236}">
                <a16:creationId xmlns:a16="http://schemas.microsoft.com/office/drawing/2014/main" id="{0A9F91D6-9960-F88B-CB44-719561C6466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31829" y="392884"/>
            <a:ext cx="2087415" cy="619097"/>
          </a:xfrm>
          <a:prstGeom prst="rect">
            <a:avLst/>
          </a:prstGeom>
        </p:spPr>
      </p:pic>
      <p:pic>
        <p:nvPicPr>
          <p:cNvPr id="10" name="Picture 9">
            <a:extLst>
              <a:ext uri="{FF2B5EF4-FFF2-40B4-BE49-F238E27FC236}">
                <a16:creationId xmlns:a16="http://schemas.microsoft.com/office/drawing/2014/main" id="{B92CFF0D-ECA0-7B08-612F-738715388D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11" name="Picture 10" descr="A blue flag with yellow stars">
            <a:extLst>
              <a:ext uri="{FF2B5EF4-FFF2-40B4-BE49-F238E27FC236}">
                <a16:creationId xmlns:a16="http://schemas.microsoft.com/office/drawing/2014/main" id="{786F58BD-9E5C-8E60-960B-9C7AEB2BF5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pic>
        <p:nvPicPr>
          <p:cNvPr id="12" name="Picture 11">
            <a:extLst>
              <a:ext uri="{FF2B5EF4-FFF2-40B4-BE49-F238E27FC236}">
                <a16:creationId xmlns:a16="http://schemas.microsoft.com/office/drawing/2014/main" id="{85BA7E68-5B3C-5433-C37A-3CCF1F3564B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sp>
        <p:nvSpPr>
          <p:cNvPr id="6" name="Content Placeholder 3">
            <a:extLst>
              <a:ext uri="{FF2B5EF4-FFF2-40B4-BE49-F238E27FC236}">
                <a16:creationId xmlns:a16="http://schemas.microsoft.com/office/drawing/2014/main" id="{683606E8-BF11-8D09-A202-2AC3AE6F437F}"/>
              </a:ext>
            </a:extLst>
          </p:cNvPr>
          <p:cNvSpPr>
            <a:spLocks noGrp="1"/>
          </p:cNvSpPr>
          <p:nvPr>
            <p:ph idx="1"/>
          </p:nvPr>
        </p:nvSpPr>
        <p:spPr>
          <a:xfrm>
            <a:off x="1097280" y="1981209"/>
            <a:ext cx="10058400" cy="4356217"/>
          </a:xfrm>
        </p:spPr>
        <p:txBody>
          <a:bodyPr>
            <a:noAutofit/>
          </a:bodyPr>
          <a:lstStyle/>
          <a:p>
            <a:pPr marL="0" indent="0">
              <a:buNone/>
            </a:pPr>
            <a:r>
              <a:rPr lang="en-US" sz="1600" dirty="0"/>
              <a:t>(</a:t>
            </a:r>
            <a:r>
              <a:rPr lang="el-GR" sz="1600" dirty="0"/>
              <a:t>2021-2024) </a:t>
            </a:r>
            <a:r>
              <a:rPr lang="en-US" sz="1600" dirty="0"/>
              <a:t>Gender Equality Plan, community raising awareness events</a:t>
            </a:r>
          </a:p>
          <a:p>
            <a:pPr marL="0" indent="0">
              <a:buNone/>
            </a:pPr>
            <a:r>
              <a:rPr lang="en-US" sz="1600" dirty="0">
                <a:solidFill>
                  <a:schemeClr val="tx1"/>
                </a:solidFill>
              </a:rPr>
              <a:t>(April 2022) FORTH Gender </a:t>
            </a:r>
            <a:r>
              <a:rPr lang="en-US" sz="1600" dirty="0" err="1">
                <a:solidFill>
                  <a:schemeClr val="tx1"/>
                </a:solidFill>
              </a:rPr>
              <a:t>Equality&amp;anti-Discrimination</a:t>
            </a:r>
            <a:r>
              <a:rPr lang="en-US" sz="1600" dirty="0">
                <a:solidFill>
                  <a:schemeClr val="tx1"/>
                </a:solidFill>
              </a:rPr>
              <a:t> Committee initiated the Greek Network of Gender Equality and anti-Discrimination Committees in Research Centers and Independent Research Institutes (national-wide action)</a:t>
            </a:r>
            <a:endParaRPr lang="en-US" sz="1600" dirty="0"/>
          </a:p>
          <a:p>
            <a:pPr marL="0" indent="0">
              <a:buNone/>
            </a:pPr>
            <a:r>
              <a:rPr lang="en-US" sz="1600" dirty="0"/>
              <a:t>(Sept. 2024&amp;Sept 2025): </a:t>
            </a:r>
            <a:r>
              <a:rPr lang="en-US" sz="1600" dirty="0">
                <a:hlinkClick r:id="rId7"/>
              </a:rPr>
              <a:t>intervention on the Researcher’s Night: Mind the Gender Gap in Computer Science poster</a:t>
            </a:r>
            <a:endParaRPr lang="en-US" sz="1600" dirty="0"/>
          </a:p>
          <a:p>
            <a:pPr marL="0" indent="0">
              <a:buNone/>
            </a:pPr>
            <a:endParaRPr lang="en-US" sz="1600" dirty="0">
              <a:solidFill>
                <a:srgbClr val="008000"/>
              </a:solidFill>
            </a:endParaRPr>
          </a:p>
          <a:p>
            <a:pPr marL="0" indent="0">
              <a:buNone/>
            </a:pPr>
            <a:r>
              <a:rPr lang="en-US" sz="1600" dirty="0">
                <a:solidFill>
                  <a:schemeClr val="tx1"/>
                </a:solidFill>
              </a:rPr>
              <a:t>(actions by the leadership)</a:t>
            </a:r>
          </a:p>
          <a:p>
            <a:pPr marL="0" indent="0">
              <a:buNone/>
            </a:pPr>
            <a:r>
              <a:rPr lang="el-GR" sz="1600" dirty="0">
                <a:solidFill>
                  <a:srgbClr val="008000"/>
                </a:solidFill>
              </a:rPr>
              <a:t>(</a:t>
            </a:r>
            <a:r>
              <a:rPr lang="en-US" sz="1600" dirty="0">
                <a:solidFill>
                  <a:srgbClr val="008000"/>
                </a:solidFill>
              </a:rPr>
              <a:t>Nov. 2024): 2 policy papers initiated by ICS ERA Chair Prof. A. Stamatakis and other highly qualified </a:t>
            </a:r>
            <a:r>
              <a:rPr lang="en-US" sz="1600" dirty="0" err="1">
                <a:solidFill>
                  <a:srgbClr val="008000"/>
                </a:solidFill>
              </a:rPr>
              <a:t>Scientists@FORTH</a:t>
            </a:r>
            <a:endParaRPr lang="en-US" sz="1600" dirty="0">
              <a:solidFill>
                <a:srgbClr val="008000"/>
              </a:solidFill>
            </a:endParaRPr>
          </a:p>
          <a:p>
            <a:pPr marL="201168" lvl="1" indent="0">
              <a:buNone/>
            </a:pPr>
            <a:r>
              <a:rPr lang="en-US" sz="1600" dirty="0">
                <a:solidFill>
                  <a:srgbClr val="008000"/>
                </a:solidFill>
                <a:hlinkClick r:id="rId8">
                  <a:extLst>
                    <a:ext uri="{A12FA001-AC4F-418D-AE19-62706E023703}">
                      <ahyp:hlinkClr xmlns:ahyp="http://schemas.microsoft.com/office/drawing/2018/hyperlinkcolor" val="tx"/>
                    </a:ext>
                  </a:extLst>
                </a:hlinkClick>
              </a:rPr>
              <a:t>https://www.biocomp.gr/assets/downloads/femaleProfessors.pdf</a:t>
            </a:r>
            <a:r>
              <a:rPr lang="en-US" sz="1600" dirty="0">
                <a:solidFill>
                  <a:srgbClr val="008000"/>
                </a:solidFill>
              </a:rPr>
              <a:t> </a:t>
            </a:r>
          </a:p>
          <a:p>
            <a:pPr marL="201168" lvl="1" indent="0">
              <a:buNone/>
            </a:pPr>
            <a:r>
              <a:rPr lang="en-US" sz="1600" dirty="0">
                <a:solidFill>
                  <a:srgbClr val="008000"/>
                </a:solidFill>
                <a:hlinkClick r:id="rId9">
                  <a:extLst>
                    <a:ext uri="{A12FA001-AC4F-418D-AE19-62706E023703}">
                      <ahyp:hlinkClr xmlns:ahyp="http://schemas.microsoft.com/office/drawing/2018/hyperlinkcolor" val="tx"/>
                    </a:ext>
                  </a:extLst>
                </a:hlinkClick>
              </a:rPr>
              <a:t>https://www.frontiersin.org/journals/political-science/articles/10.3389/fpos.2024.1471002/full</a:t>
            </a:r>
            <a:endParaRPr lang="en-US" sz="1600" dirty="0"/>
          </a:p>
          <a:p>
            <a:br>
              <a:rPr lang="en-US" sz="1600" b="0" i="0" dirty="0">
                <a:solidFill>
                  <a:srgbClr val="222222"/>
                </a:solidFill>
                <a:effectLst/>
              </a:rPr>
            </a:br>
            <a:endParaRPr lang="en-US" sz="1600" dirty="0"/>
          </a:p>
        </p:txBody>
      </p:sp>
      <p:pic>
        <p:nvPicPr>
          <p:cNvPr id="3" name="Graphic 2">
            <a:extLst>
              <a:ext uri="{FF2B5EF4-FFF2-40B4-BE49-F238E27FC236}">
                <a16:creationId xmlns:a16="http://schemas.microsoft.com/office/drawing/2014/main" id="{182936E2-CBE3-6C0B-AD72-8548B8A646A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472769" y="157841"/>
            <a:ext cx="1365822" cy="1073146"/>
          </a:xfrm>
          <a:prstGeom prst="rect">
            <a:avLst/>
          </a:prstGeom>
        </p:spPr>
      </p:pic>
    </p:spTree>
    <p:extLst>
      <p:ext uri="{BB962C8B-B14F-4D97-AF65-F5344CB8AC3E}">
        <p14:creationId xmlns:p14="http://schemas.microsoft.com/office/powerpoint/2010/main" val="3572271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7890" y="389267"/>
            <a:ext cx="10058400" cy="1450757"/>
          </a:xfrm>
        </p:spPr>
        <p:txBody>
          <a:bodyPr>
            <a:normAutofit/>
          </a:bodyPr>
          <a:lstStyle/>
          <a:p>
            <a:r>
              <a:rPr lang="en-US" sz="2800" dirty="0">
                <a:solidFill>
                  <a:srgbClr val="0070C0"/>
                </a:solidFill>
              </a:rPr>
              <a:t>ERCIM Human Capital TG embraced FORTH-ICS initiative</a:t>
            </a:r>
          </a:p>
        </p:txBody>
      </p:sp>
      <p:sp>
        <p:nvSpPr>
          <p:cNvPr id="4" name="Content Placeholder 3">
            <a:extLst>
              <a:ext uri="{FF2B5EF4-FFF2-40B4-BE49-F238E27FC236}">
                <a16:creationId xmlns:a16="http://schemas.microsoft.com/office/drawing/2014/main" id="{B0216430-212E-4FD1-8AFA-136332C8343A}"/>
              </a:ext>
            </a:extLst>
          </p:cNvPr>
          <p:cNvSpPr>
            <a:spLocks noGrp="1"/>
          </p:cNvSpPr>
          <p:nvPr>
            <p:ph idx="1"/>
          </p:nvPr>
        </p:nvSpPr>
        <p:spPr>
          <a:xfrm>
            <a:off x="1097280" y="1981209"/>
            <a:ext cx="10058400" cy="4218423"/>
          </a:xfrm>
        </p:spPr>
        <p:txBody>
          <a:bodyPr>
            <a:noAutofit/>
          </a:bodyPr>
          <a:lstStyle/>
          <a:p>
            <a:pPr marL="0" indent="0" algn="ctr">
              <a:lnSpc>
                <a:spcPct val="100000"/>
              </a:lnSpc>
              <a:spcBef>
                <a:spcPts val="0"/>
              </a:spcBef>
              <a:spcAft>
                <a:spcPts val="0"/>
              </a:spcAft>
              <a:buNone/>
            </a:pPr>
            <a:r>
              <a:rPr lang="en-US" sz="1600" b="1" i="0" dirty="0">
                <a:solidFill>
                  <a:srgbClr val="1F1F1F"/>
                </a:solidFill>
                <a:effectLst/>
              </a:rPr>
              <a:t>Importance for ERCIM HCTG, Value </a:t>
            </a:r>
            <a:r>
              <a:rPr lang="en-US" sz="1600" b="1" dirty="0">
                <a:solidFill>
                  <a:srgbClr val="1F1F1F"/>
                </a:solidFill>
              </a:rPr>
              <a:t>A</a:t>
            </a:r>
            <a:r>
              <a:rPr lang="en-US" sz="1600" b="1" i="0" dirty="0">
                <a:solidFill>
                  <a:srgbClr val="1F1F1F"/>
                </a:solidFill>
                <a:effectLst/>
              </a:rPr>
              <a:t>dd for ERCIM Members, </a:t>
            </a:r>
          </a:p>
          <a:p>
            <a:pPr marL="0" indent="0" algn="ctr">
              <a:lnSpc>
                <a:spcPct val="100000"/>
              </a:lnSpc>
              <a:spcBef>
                <a:spcPts val="0"/>
              </a:spcBef>
              <a:spcAft>
                <a:spcPts val="0"/>
              </a:spcAft>
              <a:buNone/>
            </a:pPr>
            <a:endParaRPr lang="en-US" sz="1600" b="1" i="0" dirty="0">
              <a:solidFill>
                <a:srgbClr val="1F1F1F"/>
              </a:solidFill>
              <a:effectLst/>
            </a:endParaRPr>
          </a:p>
          <a:p>
            <a:pPr>
              <a:spcBef>
                <a:spcPts val="0"/>
              </a:spcBef>
              <a:spcAft>
                <a:spcPts val="0"/>
              </a:spcAft>
              <a:buFont typeface="Wingdings" panose="05000000000000000000" pitchFamily="2" charset="2"/>
              <a:buChar char="Ø"/>
            </a:pPr>
            <a:r>
              <a:rPr lang="en-US" sz="1600" dirty="0"/>
              <a:t> Inclusion and diversity is a huge challenge with many facets</a:t>
            </a:r>
          </a:p>
          <a:p>
            <a:pPr>
              <a:spcBef>
                <a:spcPts val="0"/>
              </a:spcBef>
              <a:spcAft>
                <a:spcPts val="0"/>
              </a:spcAft>
              <a:buFont typeface="Wingdings" panose="05000000000000000000" pitchFamily="2" charset="2"/>
              <a:buChar char="Ø"/>
            </a:pPr>
            <a:r>
              <a:rPr lang="en-US" sz="1600" dirty="0"/>
              <a:t> Need to take a systemic approach to achieve inclusive organizations research, teaching, administration, leadership</a:t>
            </a:r>
          </a:p>
          <a:p>
            <a:pPr>
              <a:spcBef>
                <a:spcPts val="0"/>
              </a:spcBef>
              <a:spcAft>
                <a:spcPts val="0"/>
              </a:spcAft>
              <a:buFont typeface="Wingdings" panose="05000000000000000000" pitchFamily="2" charset="2"/>
              <a:buChar char="Ø"/>
            </a:pPr>
            <a:r>
              <a:rPr lang="en-US" sz="1600" dirty="0"/>
              <a:t> Difficult to move from excellent initiatives to sustainable change</a:t>
            </a:r>
          </a:p>
          <a:p>
            <a:pPr>
              <a:spcBef>
                <a:spcPts val="0"/>
              </a:spcBef>
              <a:spcAft>
                <a:spcPts val="0"/>
              </a:spcAft>
              <a:buFont typeface="Wingdings" panose="05000000000000000000" pitchFamily="2" charset="2"/>
              <a:buChar char="Ø"/>
            </a:pPr>
            <a:r>
              <a:rPr lang="en-US" sz="1600" dirty="0"/>
              <a:t> Can help with promoting exchange and connections among ERCIM members</a:t>
            </a:r>
          </a:p>
          <a:p>
            <a:pPr>
              <a:spcBef>
                <a:spcPts val="0"/>
              </a:spcBef>
              <a:spcAft>
                <a:spcPts val="0"/>
              </a:spcAft>
              <a:buFont typeface="Wingdings" panose="05000000000000000000" pitchFamily="2" charset="2"/>
              <a:buChar char="Ø"/>
            </a:pPr>
            <a:endParaRPr lang="en-US" sz="1600" dirty="0"/>
          </a:p>
          <a:p>
            <a:pPr>
              <a:spcBef>
                <a:spcPts val="0"/>
              </a:spcBef>
              <a:spcAft>
                <a:spcPts val="0"/>
              </a:spcAft>
              <a:buFont typeface="Wingdings" panose="05000000000000000000" pitchFamily="2" charset="2"/>
              <a:buChar char="Ø"/>
            </a:pPr>
            <a:r>
              <a:rPr lang="en-US" sz="1600" dirty="0"/>
              <a:t> Demonstrate commitment to Responsible Research and Innovation, strengthen institutional reputation</a:t>
            </a:r>
          </a:p>
          <a:p>
            <a:pPr>
              <a:spcBef>
                <a:spcPts val="0"/>
              </a:spcBef>
              <a:spcAft>
                <a:spcPts val="0"/>
              </a:spcAft>
              <a:buFont typeface="Wingdings" panose="05000000000000000000" pitchFamily="2" charset="2"/>
              <a:buChar char="Ø"/>
            </a:pPr>
            <a:r>
              <a:rPr lang="en-US" sz="1600" dirty="0"/>
              <a:t> Share best practices among ERCIM Members and give visibility to individual initiatives</a:t>
            </a:r>
          </a:p>
          <a:p>
            <a:pPr>
              <a:spcBef>
                <a:spcPts val="0"/>
              </a:spcBef>
              <a:spcAft>
                <a:spcPts val="0"/>
              </a:spcAft>
              <a:buFont typeface="Wingdings" panose="05000000000000000000" pitchFamily="2" charset="2"/>
              <a:buChar char="Ø"/>
            </a:pPr>
            <a:r>
              <a:rPr lang="en-US" sz="1600" dirty="0"/>
              <a:t> Align with EU policies and funding frameworks – add scientific and research benefits or opportunities</a:t>
            </a:r>
          </a:p>
          <a:p>
            <a:pPr>
              <a:spcBef>
                <a:spcPts val="0"/>
              </a:spcBef>
              <a:spcAft>
                <a:spcPts val="0"/>
              </a:spcAft>
              <a:buFont typeface="Wingdings" panose="05000000000000000000" pitchFamily="2" charset="2"/>
              <a:buChar char="Ø"/>
            </a:pPr>
            <a:r>
              <a:rPr lang="en-US" sz="1600" dirty="0"/>
              <a:t> Strengthen the ERCIM Fellowship program</a:t>
            </a:r>
          </a:p>
          <a:p>
            <a:pPr>
              <a:spcBef>
                <a:spcPts val="0"/>
              </a:spcBef>
              <a:spcAft>
                <a:spcPts val="0"/>
              </a:spcAft>
              <a:buFont typeface="Wingdings" panose="05000000000000000000" pitchFamily="2" charset="2"/>
              <a:buChar char="Ø"/>
            </a:pPr>
            <a:r>
              <a:rPr lang="en-US" sz="1600" dirty="0"/>
              <a:t> Position ERCIM as leader in inclusive excellence</a:t>
            </a:r>
          </a:p>
          <a:p>
            <a:pPr>
              <a:spcBef>
                <a:spcPts val="0"/>
              </a:spcBef>
              <a:spcAft>
                <a:spcPts val="0"/>
              </a:spcAft>
              <a:buFont typeface="Wingdings" panose="05000000000000000000" pitchFamily="2" charset="2"/>
              <a:buChar char="Ø"/>
            </a:pPr>
            <a:r>
              <a:rPr lang="en-US" sz="1600" dirty="0"/>
              <a:t> ERCIM News publication on relevant themes reach thousands of researchers</a:t>
            </a:r>
          </a:p>
          <a:p>
            <a:pPr marL="0" indent="0">
              <a:spcBef>
                <a:spcPts val="0"/>
              </a:spcBef>
              <a:spcAft>
                <a:spcPts val="0"/>
              </a:spcAft>
              <a:buNone/>
            </a:pPr>
            <a:endParaRPr lang="en-US" sz="1800" dirty="0"/>
          </a:p>
          <a:p>
            <a:pPr marL="0" indent="0">
              <a:buNone/>
            </a:pPr>
            <a:endParaRPr lang="en-US" sz="1800" dirty="0"/>
          </a:p>
        </p:txBody>
      </p:sp>
      <p:pic>
        <p:nvPicPr>
          <p:cNvPr id="3" name="Picture 2">
            <a:extLst>
              <a:ext uri="{FF2B5EF4-FFF2-40B4-BE49-F238E27FC236}">
                <a16:creationId xmlns:a16="http://schemas.microsoft.com/office/drawing/2014/main" id="{04BBC73A-8EAD-81DB-78AF-8389828169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86622" y="495548"/>
            <a:ext cx="2087415" cy="619097"/>
          </a:xfrm>
          <a:prstGeom prst="rect">
            <a:avLst/>
          </a:prstGeom>
        </p:spPr>
      </p:pic>
      <p:pic>
        <p:nvPicPr>
          <p:cNvPr id="8" name="Picture 7">
            <a:extLst>
              <a:ext uri="{FF2B5EF4-FFF2-40B4-BE49-F238E27FC236}">
                <a16:creationId xmlns:a16="http://schemas.microsoft.com/office/drawing/2014/main" id="{F3FB7EC6-8407-BE0E-40A5-14203F1F42D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9" name="Picture 8">
            <a:extLst>
              <a:ext uri="{FF2B5EF4-FFF2-40B4-BE49-F238E27FC236}">
                <a16:creationId xmlns:a16="http://schemas.microsoft.com/office/drawing/2014/main" id="{4F6C426A-69F5-F3E7-C70A-4AA3AD9347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10" name="Picture 9" descr="A blue flag with yellow stars">
            <a:extLst>
              <a:ext uri="{FF2B5EF4-FFF2-40B4-BE49-F238E27FC236}">
                <a16:creationId xmlns:a16="http://schemas.microsoft.com/office/drawing/2014/main" id="{FC675C72-7075-7069-BF3A-E3A186A065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pic>
        <p:nvPicPr>
          <p:cNvPr id="5" name="Graphic 4">
            <a:extLst>
              <a:ext uri="{FF2B5EF4-FFF2-40B4-BE49-F238E27FC236}">
                <a16:creationId xmlns:a16="http://schemas.microsoft.com/office/drawing/2014/main" id="{83011D5D-193A-FA06-8429-6778A7BA83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72769" y="149152"/>
            <a:ext cx="1365822" cy="1073146"/>
          </a:xfrm>
          <a:prstGeom prst="rect">
            <a:avLst/>
          </a:prstGeom>
        </p:spPr>
      </p:pic>
    </p:spTree>
    <p:extLst>
      <p:ext uri="{BB962C8B-B14F-4D97-AF65-F5344CB8AC3E}">
        <p14:creationId xmlns:p14="http://schemas.microsoft.com/office/powerpoint/2010/main" val="180187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80A309C-E3A2-D803-D71A-8711A2D2B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9" name="Picture 8" descr="A blue flag with yellow stars">
            <a:extLst>
              <a:ext uri="{FF2B5EF4-FFF2-40B4-BE49-F238E27FC236}">
                <a16:creationId xmlns:a16="http://schemas.microsoft.com/office/drawing/2014/main" id="{A949C818-C1FF-79F8-60AC-CD213A19FA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sp>
        <p:nvSpPr>
          <p:cNvPr id="2" name="Title 1"/>
          <p:cNvSpPr>
            <a:spLocks noGrp="1"/>
          </p:cNvSpPr>
          <p:nvPr>
            <p:ph type="title"/>
          </p:nvPr>
        </p:nvSpPr>
        <p:spPr>
          <a:xfrm>
            <a:off x="1837853" y="389267"/>
            <a:ext cx="10058400" cy="1450757"/>
          </a:xfrm>
        </p:spPr>
        <p:txBody>
          <a:bodyPr>
            <a:normAutofit/>
          </a:bodyPr>
          <a:lstStyle/>
          <a:p>
            <a:r>
              <a:rPr lang="en-US" sz="2800" dirty="0">
                <a:solidFill>
                  <a:srgbClr val="0070C0"/>
                </a:solidFill>
              </a:rPr>
              <a:t>Setting up the WG</a:t>
            </a:r>
          </a:p>
        </p:txBody>
      </p:sp>
      <p:sp>
        <p:nvSpPr>
          <p:cNvPr id="4" name="Content Placeholder 3">
            <a:extLst>
              <a:ext uri="{FF2B5EF4-FFF2-40B4-BE49-F238E27FC236}">
                <a16:creationId xmlns:a16="http://schemas.microsoft.com/office/drawing/2014/main" id="{B0216430-212E-4FD1-8AFA-136332C8343A}"/>
              </a:ext>
            </a:extLst>
          </p:cNvPr>
          <p:cNvSpPr>
            <a:spLocks noGrp="1"/>
          </p:cNvSpPr>
          <p:nvPr>
            <p:ph idx="1"/>
          </p:nvPr>
        </p:nvSpPr>
        <p:spPr>
          <a:xfrm>
            <a:off x="1097280" y="1981209"/>
            <a:ext cx="10058400" cy="4218423"/>
          </a:xfrm>
        </p:spPr>
        <p:txBody>
          <a:bodyPr>
            <a:noAutofit/>
          </a:bodyPr>
          <a:lstStyle/>
          <a:p>
            <a:pPr marL="0" indent="0">
              <a:spcBef>
                <a:spcPts val="600"/>
              </a:spcBef>
              <a:buNone/>
            </a:pPr>
            <a:r>
              <a:rPr lang="en-US" sz="1600" b="1" i="0" dirty="0">
                <a:solidFill>
                  <a:srgbClr val="1F1F1F"/>
                </a:solidFill>
                <a:effectLst/>
                <a:hlinkClick r:id="rId5"/>
              </a:rPr>
              <a:t>ERCIM WG: Inclusive Digital Futures: Developing Technology and Culture</a:t>
            </a:r>
            <a:endParaRPr lang="en-US" sz="1600" b="1" dirty="0">
              <a:solidFill>
                <a:srgbClr val="1F1F1F"/>
              </a:solidFill>
            </a:endParaRPr>
          </a:p>
          <a:p>
            <a:pPr marL="0" indent="0">
              <a:spcBef>
                <a:spcPts val="600"/>
              </a:spcBef>
              <a:buNone/>
            </a:pPr>
            <a:endParaRPr lang="en-US" sz="800" b="1"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just">
              <a:spcBef>
                <a:spcPts val="600"/>
              </a:spcBef>
              <a:spcAft>
                <a:spcPts val="600"/>
              </a:spcAft>
              <a:buNone/>
            </a:pPr>
            <a:r>
              <a:rPr lang="en-US" sz="1600" b="1" i="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Inclusive Digital Futures: Developing Technology and Culture</a:t>
            </a:r>
            <a:r>
              <a:rPr lang="en-US" sz="1600" b="1" i="1" dirty="0">
                <a:solidFill>
                  <a:srgbClr val="222222"/>
                </a:solidFill>
                <a:effectLst/>
                <a:latin typeface="Franklin Gothic Book" panose="020B0503020102020204" pitchFamily="34" charset="0"/>
                <a:ea typeface="Times New Roman" panose="02020603050405020304" pitchFamily="18" charset="0"/>
                <a:cs typeface="Calibri" panose="020F0502020204030204" pitchFamily="34" charset="0"/>
              </a:rPr>
              <a:t> Working Group</a:t>
            </a:r>
            <a:r>
              <a:rPr lang="en-US" sz="1600" i="1" dirty="0">
                <a:solidFill>
                  <a:srgbClr val="222222"/>
                </a:solidFill>
                <a:effectLst/>
                <a:latin typeface="Franklin Gothic Book" panose="020B0503020102020204" pitchFamily="34" charset="0"/>
                <a:ea typeface="Times New Roman" panose="02020603050405020304" pitchFamily="18" charset="0"/>
                <a:cs typeface="Calibri" panose="020F0502020204030204" pitchFamily="34" charset="0"/>
              </a:rPr>
              <a:t> aims to explore how Computer Science discipline could actively promote inclusion and diversity in the digital space as well as in its working ecosystem and its human capital.</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0" indent="0">
              <a:spcBef>
                <a:spcPts val="600"/>
              </a:spcBef>
              <a:spcAft>
                <a:spcPts val="0"/>
              </a:spcAft>
              <a:buNone/>
            </a:pPr>
            <a:r>
              <a:rPr lang="en-US" sz="1600" dirty="0"/>
              <a:t>Scope</a:t>
            </a:r>
            <a:r>
              <a:rPr lang="en-US" sz="1800" dirty="0"/>
              <a:t>:	</a:t>
            </a:r>
            <a:r>
              <a:rPr lang="en-US" sz="1600" i="1" dirty="0"/>
              <a:t>Research on embedding inclusion and diversity principles as both value and practice in CS &amp; ICT</a:t>
            </a:r>
          </a:p>
          <a:p>
            <a:pPr marL="0" indent="0">
              <a:spcBef>
                <a:spcPts val="600"/>
              </a:spcBef>
              <a:spcAft>
                <a:spcPts val="0"/>
              </a:spcAft>
              <a:buNone/>
            </a:pPr>
            <a:r>
              <a:rPr lang="en-US" sz="1600" i="1" dirty="0"/>
              <a:t>	Education and raising awareness</a:t>
            </a:r>
          </a:p>
          <a:p>
            <a:pPr marL="0" indent="0">
              <a:spcBef>
                <a:spcPts val="600"/>
              </a:spcBef>
              <a:spcAft>
                <a:spcPts val="0"/>
              </a:spcAft>
              <a:buNone/>
            </a:pPr>
            <a:r>
              <a:rPr lang="en-US" sz="1600" i="1" dirty="0"/>
              <a:t>	Policy making</a:t>
            </a:r>
          </a:p>
          <a:p>
            <a:pPr marL="0" indent="0">
              <a:spcBef>
                <a:spcPts val="600"/>
              </a:spcBef>
              <a:buNone/>
            </a:pPr>
            <a:endParaRPr lang="en-US" sz="800" b="0" i="1" dirty="0">
              <a:solidFill>
                <a:srgbClr val="222222"/>
              </a:solidFill>
              <a:effectLst/>
            </a:endParaRPr>
          </a:p>
          <a:p>
            <a:pPr marL="0" indent="0">
              <a:spcBef>
                <a:spcPts val="600"/>
              </a:spcBef>
              <a:buNone/>
            </a:pPr>
            <a:r>
              <a:rPr lang="en-US" sz="1600" dirty="0">
                <a:solidFill>
                  <a:srgbClr val="222222"/>
                </a:solidFill>
              </a:rPr>
              <a:t>Expectations:	</a:t>
            </a:r>
            <a:r>
              <a:rPr lang="en-US" sz="1600" i="1" dirty="0">
                <a:solidFill>
                  <a:srgbClr val="222222"/>
                </a:solidFill>
              </a:rPr>
              <a:t>nurture</a:t>
            </a:r>
            <a:r>
              <a:rPr lang="en-US" sz="1600" dirty="0">
                <a:solidFill>
                  <a:srgbClr val="222222"/>
                </a:solidFill>
              </a:rPr>
              <a:t> </a:t>
            </a:r>
            <a:r>
              <a:rPr lang="en-US" sz="1600" i="1" dirty="0">
                <a:solidFill>
                  <a:srgbClr val="222222"/>
                </a:solidFill>
              </a:rPr>
              <a:t>research and development to embed inclusion and diversity in technologies, in CS education, in R&amp;D processes and workforce</a:t>
            </a:r>
            <a:r>
              <a:rPr lang="en-US" sz="1600" b="0" i="1" dirty="0">
                <a:solidFill>
                  <a:srgbClr val="222222"/>
                </a:solidFill>
                <a:effectLst/>
              </a:rPr>
              <a:t>.</a:t>
            </a:r>
          </a:p>
          <a:p>
            <a:pPr marL="0" indent="0">
              <a:spcBef>
                <a:spcPts val="600"/>
              </a:spcBef>
              <a:buNone/>
            </a:pPr>
            <a:r>
              <a:rPr lang="en-US" sz="1600" i="1" dirty="0">
                <a:solidFill>
                  <a:srgbClr val="222222"/>
                </a:solidFill>
              </a:rPr>
              <a:t>		developing collaborations </a:t>
            </a:r>
          </a:p>
          <a:p>
            <a:pPr marL="0" indent="0">
              <a:spcBef>
                <a:spcPts val="600"/>
              </a:spcBef>
              <a:buNone/>
            </a:pPr>
            <a:r>
              <a:rPr lang="en-US" sz="1600" i="1" dirty="0">
                <a:solidFill>
                  <a:srgbClr val="222222"/>
                </a:solidFill>
              </a:rPr>
              <a:t>		organizing workshops/events</a:t>
            </a:r>
            <a:endParaRPr lang="en-US" sz="1600" i="1" dirty="0"/>
          </a:p>
          <a:p>
            <a:pPr marL="0" indent="0">
              <a:spcBef>
                <a:spcPts val="600"/>
              </a:spcBef>
              <a:buNone/>
            </a:pPr>
            <a:endParaRPr lang="en-US" sz="1800" dirty="0"/>
          </a:p>
          <a:p>
            <a:pPr marL="0" indent="0">
              <a:buNone/>
            </a:pPr>
            <a:endParaRPr lang="en-US" sz="1800" dirty="0"/>
          </a:p>
        </p:txBody>
      </p:sp>
      <p:pic>
        <p:nvPicPr>
          <p:cNvPr id="3" name="Picture 2">
            <a:extLst>
              <a:ext uri="{FF2B5EF4-FFF2-40B4-BE49-F238E27FC236}">
                <a16:creationId xmlns:a16="http://schemas.microsoft.com/office/drawing/2014/main" id="{04BBC73A-8EAD-81DB-78AF-83898281691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082772" y="495548"/>
            <a:ext cx="2087415" cy="619097"/>
          </a:xfrm>
          <a:prstGeom prst="rect">
            <a:avLst/>
          </a:prstGeom>
        </p:spPr>
      </p:pic>
      <p:pic>
        <p:nvPicPr>
          <p:cNvPr id="7" name="Picture 6">
            <a:extLst>
              <a:ext uri="{FF2B5EF4-FFF2-40B4-BE49-F238E27FC236}">
                <a16:creationId xmlns:a16="http://schemas.microsoft.com/office/drawing/2014/main" id="{26141B7D-D1EF-832B-07B1-8920638C4934}"/>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5" name="Graphic 4">
            <a:extLst>
              <a:ext uri="{FF2B5EF4-FFF2-40B4-BE49-F238E27FC236}">
                <a16:creationId xmlns:a16="http://schemas.microsoft.com/office/drawing/2014/main" id="{E561B78A-A1A9-5826-727A-81943C5F54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87109" y="95953"/>
            <a:ext cx="1365822" cy="1073146"/>
          </a:xfrm>
          <a:prstGeom prst="rect">
            <a:avLst/>
          </a:prstGeom>
        </p:spPr>
      </p:pic>
    </p:spTree>
    <p:extLst>
      <p:ext uri="{BB962C8B-B14F-4D97-AF65-F5344CB8AC3E}">
        <p14:creationId xmlns:p14="http://schemas.microsoft.com/office/powerpoint/2010/main" val="576769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80A309C-E3A2-D803-D71A-8711A2D2B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9" name="Picture 8" descr="A blue flag with yellow stars">
            <a:extLst>
              <a:ext uri="{FF2B5EF4-FFF2-40B4-BE49-F238E27FC236}">
                <a16:creationId xmlns:a16="http://schemas.microsoft.com/office/drawing/2014/main" id="{A949C818-C1FF-79F8-60AC-CD213A19FA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sp>
        <p:nvSpPr>
          <p:cNvPr id="2" name="Title 1"/>
          <p:cNvSpPr>
            <a:spLocks noGrp="1"/>
          </p:cNvSpPr>
          <p:nvPr>
            <p:ph type="title"/>
          </p:nvPr>
        </p:nvSpPr>
        <p:spPr>
          <a:xfrm>
            <a:off x="1837853" y="389267"/>
            <a:ext cx="10058400" cy="1450757"/>
          </a:xfrm>
        </p:spPr>
        <p:txBody>
          <a:bodyPr>
            <a:normAutofit/>
          </a:bodyPr>
          <a:lstStyle/>
          <a:p>
            <a:r>
              <a:rPr lang="en-US" sz="2800" dirty="0">
                <a:solidFill>
                  <a:srgbClr val="0070C0"/>
                </a:solidFill>
              </a:rPr>
              <a:t>Setting up the WG (cont.)</a:t>
            </a:r>
          </a:p>
        </p:txBody>
      </p:sp>
      <p:sp>
        <p:nvSpPr>
          <p:cNvPr id="4" name="Content Placeholder 3">
            <a:extLst>
              <a:ext uri="{FF2B5EF4-FFF2-40B4-BE49-F238E27FC236}">
                <a16:creationId xmlns:a16="http://schemas.microsoft.com/office/drawing/2014/main" id="{B0216430-212E-4FD1-8AFA-136332C8343A}"/>
              </a:ext>
            </a:extLst>
          </p:cNvPr>
          <p:cNvSpPr>
            <a:spLocks noGrp="1"/>
          </p:cNvSpPr>
          <p:nvPr>
            <p:ph idx="1"/>
          </p:nvPr>
        </p:nvSpPr>
        <p:spPr>
          <a:xfrm>
            <a:off x="1097280" y="1981209"/>
            <a:ext cx="10058400" cy="4218423"/>
          </a:xfrm>
        </p:spPr>
        <p:txBody>
          <a:bodyPr>
            <a:noAutofit/>
          </a:bodyPr>
          <a:lstStyle/>
          <a:p>
            <a:pPr marL="0" indent="0">
              <a:spcBef>
                <a:spcPts val="600"/>
              </a:spcBef>
              <a:buNone/>
            </a:pPr>
            <a:r>
              <a:rPr lang="en-US" sz="1600" b="1" i="0" dirty="0">
                <a:solidFill>
                  <a:srgbClr val="1F1F1F"/>
                </a:solidFill>
                <a:effectLst/>
                <a:hlinkClick r:id="rId5"/>
              </a:rPr>
              <a:t>ERCIM WG: Inclusive Digital Futures: Developing Technology and Culture</a:t>
            </a:r>
            <a:endParaRPr lang="en-US" sz="1600" b="1" i="0" dirty="0">
              <a:solidFill>
                <a:srgbClr val="1F1F1F"/>
              </a:solidFill>
              <a:effectLst/>
            </a:endParaRPr>
          </a:p>
          <a:p>
            <a:pPr marL="0" indent="0">
              <a:spcBef>
                <a:spcPts val="600"/>
              </a:spcBef>
              <a:buNone/>
            </a:pPr>
            <a:endParaRPr lang="en-US" sz="1600" dirty="0">
              <a:solidFill>
                <a:schemeClr val="tx1"/>
              </a:solidFill>
            </a:endParaRPr>
          </a:p>
          <a:p>
            <a:pPr marL="0" indent="0">
              <a:spcBef>
                <a:spcPts val="600"/>
              </a:spcBef>
              <a:buNone/>
            </a:pPr>
            <a:r>
              <a:rPr lang="en-US" sz="1600" dirty="0">
                <a:solidFill>
                  <a:schemeClr val="tx1"/>
                </a:solidFill>
              </a:rPr>
              <a:t>In collaboration with the HC TG for promoting Inclusion and Diversity</a:t>
            </a:r>
          </a:p>
          <a:p>
            <a:pPr marL="0" indent="0">
              <a:spcBef>
                <a:spcPts val="600"/>
              </a:spcBef>
              <a:buNone/>
            </a:pPr>
            <a:r>
              <a:rPr lang="en-US" sz="1600" dirty="0">
                <a:solidFill>
                  <a:schemeClr val="tx1"/>
                </a:solidFill>
              </a:rPr>
              <a:t>Official launch: January 2026</a:t>
            </a:r>
          </a:p>
          <a:p>
            <a:pPr marL="0" indent="0">
              <a:spcBef>
                <a:spcPts val="600"/>
              </a:spcBef>
              <a:buNone/>
            </a:pPr>
            <a:r>
              <a:rPr lang="en-US" sz="1600" dirty="0">
                <a:solidFill>
                  <a:schemeClr val="tx1"/>
                </a:solidFill>
              </a:rPr>
              <a:t>Official webpage: </a:t>
            </a:r>
            <a:r>
              <a:rPr lang="en-US" sz="1600" dirty="0">
                <a:solidFill>
                  <a:schemeClr val="tx1"/>
                </a:solidFill>
                <a:hlinkClick r:id="rId5"/>
              </a:rPr>
              <a:t>https://ercim-ide-wg.ics.forth.gr/</a:t>
            </a:r>
            <a:r>
              <a:rPr lang="en-US" sz="1600" dirty="0">
                <a:solidFill>
                  <a:schemeClr val="tx1"/>
                </a:solidFill>
              </a:rPr>
              <a:t> </a:t>
            </a:r>
          </a:p>
          <a:p>
            <a:pPr marL="0" indent="0">
              <a:spcBef>
                <a:spcPts val="600"/>
              </a:spcBef>
              <a:buNone/>
            </a:pPr>
            <a:endParaRPr lang="en-US" sz="1600" dirty="0">
              <a:solidFill>
                <a:schemeClr val="tx1"/>
              </a:solidFill>
            </a:endParaRPr>
          </a:p>
          <a:p>
            <a:pPr marL="0" indent="0">
              <a:spcBef>
                <a:spcPts val="600"/>
              </a:spcBef>
              <a:buNone/>
            </a:pPr>
            <a:r>
              <a:rPr lang="en-US" sz="1600" dirty="0">
                <a:solidFill>
                  <a:schemeClr val="tx1"/>
                </a:solidFill>
              </a:rPr>
              <a:t>Registration process</a:t>
            </a:r>
          </a:p>
          <a:p>
            <a:pPr marL="0" indent="0">
              <a:spcBef>
                <a:spcPts val="600"/>
              </a:spcBef>
              <a:buNone/>
            </a:pPr>
            <a:r>
              <a:rPr lang="en-US" sz="1600" b="1" dirty="0">
                <a:solidFill>
                  <a:schemeClr val="tx1"/>
                </a:solidFill>
              </a:rPr>
              <a:t>22</a:t>
            </a:r>
            <a:r>
              <a:rPr lang="en-US" sz="1600" dirty="0">
                <a:solidFill>
                  <a:schemeClr val="tx1"/>
                </a:solidFill>
              </a:rPr>
              <a:t> members for now</a:t>
            </a:r>
          </a:p>
          <a:p>
            <a:pPr marL="0" indent="0">
              <a:spcBef>
                <a:spcPts val="600"/>
              </a:spcBef>
              <a:buNone/>
            </a:pPr>
            <a:r>
              <a:rPr lang="en-US" sz="1600" dirty="0">
                <a:solidFill>
                  <a:schemeClr val="tx1"/>
                </a:solidFill>
              </a:rPr>
              <a:t>	FORTH (</a:t>
            </a:r>
            <a:r>
              <a:rPr lang="en-US" sz="1600" b="1" dirty="0">
                <a:solidFill>
                  <a:schemeClr val="tx1"/>
                </a:solidFill>
              </a:rPr>
              <a:t>7</a:t>
            </a:r>
            <a:r>
              <a:rPr lang="en-US" sz="1600" dirty="0">
                <a:solidFill>
                  <a:schemeClr val="tx1"/>
                </a:solidFill>
              </a:rPr>
              <a:t>), NTNU (</a:t>
            </a:r>
            <a:r>
              <a:rPr lang="en-US" sz="1600" b="1" dirty="0">
                <a:solidFill>
                  <a:schemeClr val="tx1"/>
                </a:solidFill>
              </a:rPr>
              <a:t>1</a:t>
            </a:r>
            <a:r>
              <a:rPr lang="en-US" sz="1600" dirty="0">
                <a:solidFill>
                  <a:schemeClr val="tx1"/>
                </a:solidFill>
              </a:rPr>
              <a:t>), JKU (</a:t>
            </a:r>
            <a:r>
              <a:rPr lang="en-US" sz="1600" b="1" dirty="0">
                <a:solidFill>
                  <a:schemeClr val="tx1"/>
                </a:solidFill>
              </a:rPr>
              <a:t>1</a:t>
            </a:r>
            <a:r>
              <a:rPr lang="en-US" sz="1600" dirty="0">
                <a:solidFill>
                  <a:schemeClr val="tx1"/>
                </a:solidFill>
              </a:rPr>
              <a:t>), INRIA (</a:t>
            </a:r>
            <a:r>
              <a:rPr lang="en-US" sz="1600" b="1" dirty="0">
                <a:solidFill>
                  <a:schemeClr val="tx1"/>
                </a:solidFill>
              </a:rPr>
              <a:t>3</a:t>
            </a:r>
            <a:r>
              <a:rPr lang="en-US" sz="1600" dirty="0">
                <a:solidFill>
                  <a:schemeClr val="tx1"/>
                </a:solidFill>
              </a:rPr>
              <a:t>), IT IS/UMA (</a:t>
            </a:r>
            <a:r>
              <a:rPr lang="en-US" sz="1600" b="1" dirty="0">
                <a:solidFill>
                  <a:schemeClr val="tx1"/>
                </a:solidFill>
              </a:rPr>
              <a:t>4</a:t>
            </a:r>
            <a:r>
              <a:rPr lang="en-US" sz="1600" dirty="0">
                <a:solidFill>
                  <a:schemeClr val="tx1"/>
                </a:solidFill>
              </a:rPr>
              <a:t>), CWI (</a:t>
            </a:r>
            <a:r>
              <a:rPr lang="en-US" sz="1600" b="1" dirty="0">
                <a:solidFill>
                  <a:schemeClr val="tx1"/>
                </a:solidFill>
              </a:rPr>
              <a:t>2</a:t>
            </a:r>
            <a:r>
              <a:rPr lang="en-US" sz="1600" dirty="0">
                <a:solidFill>
                  <a:schemeClr val="tx1"/>
                </a:solidFill>
              </a:rPr>
              <a:t>), ERCIM Office (</a:t>
            </a:r>
            <a:r>
              <a:rPr lang="en-US" sz="1600" b="1" dirty="0">
                <a:solidFill>
                  <a:schemeClr val="tx1"/>
                </a:solidFill>
              </a:rPr>
              <a:t>1</a:t>
            </a:r>
            <a:r>
              <a:rPr lang="en-US" sz="1600" dirty="0">
                <a:solidFill>
                  <a:schemeClr val="tx1"/>
                </a:solidFill>
              </a:rPr>
              <a:t>), UNIMIB (</a:t>
            </a:r>
            <a:r>
              <a:rPr lang="en-US" sz="1600" b="1" dirty="0">
                <a:solidFill>
                  <a:schemeClr val="tx1"/>
                </a:solidFill>
              </a:rPr>
              <a:t>1</a:t>
            </a:r>
            <a:r>
              <a:rPr lang="en-US" sz="1600" dirty="0">
                <a:solidFill>
                  <a:schemeClr val="tx1"/>
                </a:solidFill>
              </a:rPr>
              <a:t>), Raising the Floor NGO (</a:t>
            </a:r>
            <a:r>
              <a:rPr lang="en-US" sz="1600" b="1" dirty="0">
                <a:solidFill>
                  <a:schemeClr val="tx1"/>
                </a:solidFill>
              </a:rPr>
              <a:t>2</a:t>
            </a:r>
            <a:r>
              <a:rPr lang="en-US" sz="1600" dirty="0">
                <a:solidFill>
                  <a:schemeClr val="tx1"/>
                </a:solidFill>
              </a:rPr>
              <a:t>)</a:t>
            </a:r>
          </a:p>
          <a:p>
            <a:pPr marL="0" indent="0">
              <a:spcBef>
                <a:spcPts val="600"/>
              </a:spcBef>
              <a:buNone/>
            </a:pPr>
            <a:endParaRPr lang="en-US" sz="1600" b="1" dirty="0">
              <a:solidFill>
                <a:srgbClr val="1F1F1F"/>
              </a:solidFill>
            </a:endParaRPr>
          </a:p>
          <a:p>
            <a:pPr marL="0" indent="0">
              <a:spcBef>
                <a:spcPts val="600"/>
              </a:spcBef>
              <a:buNone/>
            </a:pPr>
            <a:endParaRPr lang="en-US" sz="800" b="1" i="1"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spcBef>
                <a:spcPts val="600"/>
              </a:spcBef>
              <a:buNone/>
            </a:pPr>
            <a:endParaRPr lang="en-US" sz="800" b="0" i="1" dirty="0">
              <a:solidFill>
                <a:srgbClr val="222222"/>
              </a:solidFill>
              <a:effectLst/>
            </a:endParaRPr>
          </a:p>
          <a:p>
            <a:pPr marL="0" indent="0">
              <a:spcBef>
                <a:spcPts val="600"/>
              </a:spcBef>
              <a:buNone/>
            </a:pPr>
            <a:endParaRPr lang="en-US" sz="1800" dirty="0"/>
          </a:p>
          <a:p>
            <a:pPr marL="0" indent="0">
              <a:buNone/>
            </a:pPr>
            <a:endParaRPr lang="en-US" sz="1800" dirty="0"/>
          </a:p>
        </p:txBody>
      </p:sp>
      <p:pic>
        <p:nvPicPr>
          <p:cNvPr id="3" name="Picture 2">
            <a:extLst>
              <a:ext uri="{FF2B5EF4-FFF2-40B4-BE49-F238E27FC236}">
                <a16:creationId xmlns:a16="http://schemas.microsoft.com/office/drawing/2014/main" id="{04BBC73A-8EAD-81DB-78AF-83898281691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082772" y="495548"/>
            <a:ext cx="2087415" cy="619097"/>
          </a:xfrm>
          <a:prstGeom prst="rect">
            <a:avLst/>
          </a:prstGeom>
        </p:spPr>
      </p:pic>
      <p:pic>
        <p:nvPicPr>
          <p:cNvPr id="7" name="Picture 6">
            <a:extLst>
              <a:ext uri="{FF2B5EF4-FFF2-40B4-BE49-F238E27FC236}">
                <a16:creationId xmlns:a16="http://schemas.microsoft.com/office/drawing/2014/main" id="{26141B7D-D1EF-832B-07B1-8920638C4934}"/>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5" name="Graphic 4">
            <a:extLst>
              <a:ext uri="{FF2B5EF4-FFF2-40B4-BE49-F238E27FC236}">
                <a16:creationId xmlns:a16="http://schemas.microsoft.com/office/drawing/2014/main" id="{E561B78A-A1A9-5826-727A-81943C5F54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87109" y="95953"/>
            <a:ext cx="1365822" cy="1073146"/>
          </a:xfrm>
          <a:prstGeom prst="rect">
            <a:avLst/>
          </a:prstGeom>
        </p:spPr>
      </p:pic>
    </p:spTree>
    <p:extLst>
      <p:ext uri="{BB962C8B-B14F-4D97-AF65-F5344CB8AC3E}">
        <p14:creationId xmlns:p14="http://schemas.microsoft.com/office/powerpoint/2010/main" val="1011686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70C0"/>
                </a:solidFill>
              </a:rPr>
              <a:t>ideas for the future</a:t>
            </a:r>
          </a:p>
        </p:txBody>
      </p:sp>
      <p:sp>
        <p:nvSpPr>
          <p:cNvPr id="4" name="Content Placeholder 3">
            <a:extLst>
              <a:ext uri="{FF2B5EF4-FFF2-40B4-BE49-F238E27FC236}">
                <a16:creationId xmlns:a16="http://schemas.microsoft.com/office/drawing/2014/main" id="{B0216430-212E-4FD1-8AFA-136332C8343A}"/>
              </a:ext>
            </a:extLst>
          </p:cNvPr>
          <p:cNvSpPr>
            <a:spLocks noGrp="1"/>
          </p:cNvSpPr>
          <p:nvPr>
            <p:ph idx="1"/>
          </p:nvPr>
        </p:nvSpPr>
        <p:spPr>
          <a:xfrm>
            <a:off x="1097280" y="1981209"/>
            <a:ext cx="10058400" cy="4218423"/>
          </a:xfrm>
        </p:spPr>
        <p:txBody>
          <a:bodyPr>
            <a:noAutofit/>
          </a:bodyPr>
          <a:lstStyle/>
          <a:p>
            <a:pPr marL="0" indent="0">
              <a:buNone/>
            </a:pPr>
            <a:r>
              <a:rPr lang="en-US" sz="1800" dirty="0"/>
              <a:t>publication opportunities to consolidate research work within the thematic of </a:t>
            </a:r>
            <a:r>
              <a:rPr lang="en-US" sz="1800" dirty="0" err="1"/>
              <a:t>diversity&amp;inclusion</a:t>
            </a:r>
            <a:endParaRPr lang="en-US" sz="1800" dirty="0"/>
          </a:p>
          <a:p>
            <a:pPr marL="0" indent="0">
              <a:buNone/>
            </a:pPr>
            <a:r>
              <a:rPr lang="en-US" sz="1800" dirty="0"/>
              <a:t>work closely with allies in Europe and internationally</a:t>
            </a:r>
            <a:endParaRPr lang="en-US" sz="1000" dirty="0"/>
          </a:p>
          <a:p>
            <a:pPr marL="0" indent="0">
              <a:buNone/>
            </a:pPr>
            <a:r>
              <a:rPr lang="en-US" sz="1800" dirty="0"/>
              <a:t>increase expertise and gain capacity to provide consulting</a:t>
            </a:r>
          </a:p>
          <a:p>
            <a:pPr marL="0" indent="0">
              <a:buNone/>
            </a:pPr>
            <a:r>
              <a:rPr lang="en-US" sz="1800" dirty="0"/>
              <a:t>motivate organizations to align with EU policies and funding framework prerequisites </a:t>
            </a:r>
          </a:p>
          <a:p>
            <a:pPr marL="0" indent="0">
              <a:buNone/>
            </a:pPr>
            <a:r>
              <a:rPr lang="en-US" sz="1800" dirty="0"/>
              <a:t>new research opportunities</a:t>
            </a:r>
          </a:p>
        </p:txBody>
      </p:sp>
      <p:pic>
        <p:nvPicPr>
          <p:cNvPr id="3" name="Picture 2">
            <a:extLst>
              <a:ext uri="{FF2B5EF4-FFF2-40B4-BE49-F238E27FC236}">
                <a16:creationId xmlns:a16="http://schemas.microsoft.com/office/drawing/2014/main" id="{04BBC73A-8EAD-81DB-78AF-8389828169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729675" y="288088"/>
            <a:ext cx="2087415" cy="619097"/>
          </a:xfrm>
          <a:prstGeom prst="rect">
            <a:avLst/>
          </a:prstGeom>
        </p:spPr>
      </p:pic>
      <p:pic>
        <p:nvPicPr>
          <p:cNvPr id="7" name="Picture 6">
            <a:extLst>
              <a:ext uri="{FF2B5EF4-FFF2-40B4-BE49-F238E27FC236}">
                <a16:creationId xmlns:a16="http://schemas.microsoft.com/office/drawing/2014/main" id="{9A9774A3-DD1E-69E6-5D1C-C5C9041F4F6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8" name="Picture 7">
            <a:extLst>
              <a:ext uri="{FF2B5EF4-FFF2-40B4-BE49-F238E27FC236}">
                <a16:creationId xmlns:a16="http://schemas.microsoft.com/office/drawing/2014/main" id="{4D75D359-00CC-F2E5-5777-73EC1422D4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9" name="Picture 8" descr="A blue flag with yellow stars">
            <a:extLst>
              <a:ext uri="{FF2B5EF4-FFF2-40B4-BE49-F238E27FC236}">
                <a16:creationId xmlns:a16="http://schemas.microsoft.com/office/drawing/2014/main" id="{5A8B056C-C14B-D26E-E740-E354346F18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pic>
        <p:nvPicPr>
          <p:cNvPr id="5" name="Graphic 4">
            <a:extLst>
              <a:ext uri="{FF2B5EF4-FFF2-40B4-BE49-F238E27FC236}">
                <a16:creationId xmlns:a16="http://schemas.microsoft.com/office/drawing/2014/main" id="{3FE0E54F-2AEA-9317-89B3-D92FC10544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87109" y="95953"/>
            <a:ext cx="1365822" cy="1073146"/>
          </a:xfrm>
          <a:prstGeom prst="rect">
            <a:avLst/>
          </a:prstGeom>
        </p:spPr>
      </p:pic>
    </p:spTree>
    <p:extLst>
      <p:ext uri="{BB962C8B-B14F-4D97-AF65-F5344CB8AC3E}">
        <p14:creationId xmlns:p14="http://schemas.microsoft.com/office/powerpoint/2010/main" val="801406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70C0"/>
                </a:solidFill>
              </a:rPr>
              <a:t>some conclusions</a:t>
            </a:r>
          </a:p>
        </p:txBody>
      </p:sp>
      <p:sp>
        <p:nvSpPr>
          <p:cNvPr id="4" name="Content Placeholder 3">
            <a:extLst>
              <a:ext uri="{FF2B5EF4-FFF2-40B4-BE49-F238E27FC236}">
                <a16:creationId xmlns:a16="http://schemas.microsoft.com/office/drawing/2014/main" id="{B0216430-212E-4FD1-8AFA-136332C8343A}"/>
              </a:ext>
            </a:extLst>
          </p:cNvPr>
          <p:cNvSpPr>
            <a:spLocks noGrp="1"/>
          </p:cNvSpPr>
          <p:nvPr>
            <p:ph idx="1"/>
          </p:nvPr>
        </p:nvSpPr>
        <p:spPr>
          <a:xfrm>
            <a:off x="1097280" y="1981209"/>
            <a:ext cx="10058400" cy="3760891"/>
          </a:xfrm>
        </p:spPr>
        <p:txBody>
          <a:bodyPr>
            <a:normAutofit/>
          </a:bodyPr>
          <a:lstStyle/>
          <a:p>
            <a:pPr marL="0" indent="0">
              <a:buNone/>
            </a:pPr>
            <a:r>
              <a:rPr lang="en-US" sz="2000" dirty="0"/>
              <a:t>enrich our research with diversity, inclusivity, equity, values (interdisciplinary)</a:t>
            </a:r>
          </a:p>
          <a:p>
            <a:pPr marL="0" indent="0">
              <a:buNone/>
            </a:pPr>
            <a:r>
              <a:rPr lang="en-US" sz="2000" dirty="0"/>
              <a:t>consolidate scattered but strong initiatives of ERCIM Members</a:t>
            </a:r>
          </a:p>
          <a:p>
            <a:pPr marL="0" indent="0">
              <a:buNone/>
            </a:pPr>
            <a:r>
              <a:rPr lang="en-US" sz="2000" dirty="0"/>
              <a:t>provide leadership and visibility in D&amp;I EU Agenda</a:t>
            </a:r>
          </a:p>
          <a:p>
            <a:pPr marL="0" indent="0">
              <a:buNone/>
            </a:pPr>
            <a:r>
              <a:rPr lang="en-US" sz="2000" dirty="0"/>
              <a:t>reinforce ERCIM’s strategic, scientific and social impact</a:t>
            </a:r>
          </a:p>
          <a:p>
            <a:pPr marL="0" indent="0">
              <a:buNone/>
            </a:pPr>
            <a:r>
              <a:rPr lang="en-US" sz="2000" dirty="0"/>
              <a:t>create new scientific and research opportunities</a:t>
            </a:r>
          </a:p>
        </p:txBody>
      </p:sp>
      <p:pic>
        <p:nvPicPr>
          <p:cNvPr id="5" name="Picture 4">
            <a:extLst>
              <a:ext uri="{FF2B5EF4-FFF2-40B4-BE49-F238E27FC236}">
                <a16:creationId xmlns:a16="http://schemas.microsoft.com/office/drawing/2014/main" id="{AC27D1E4-E367-68EC-D195-B9C880C251C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82772" y="286603"/>
            <a:ext cx="2087415" cy="619097"/>
          </a:xfrm>
          <a:prstGeom prst="rect">
            <a:avLst/>
          </a:prstGeom>
        </p:spPr>
      </p:pic>
      <p:pic>
        <p:nvPicPr>
          <p:cNvPr id="8" name="Picture 7">
            <a:extLst>
              <a:ext uri="{FF2B5EF4-FFF2-40B4-BE49-F238E27FC236}">
                <a16:creationId xmlns:a16="http://schemas.microsoft.com/office/drawing/2014/main" id="{A2AE342F-5350-7750-BE3B-7F0990C6648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9" name="Picture 8">
            <a:extLst>
              <a:ext uri="{FF2B5EF4-FFF2-40B4-BE49-F238E27FC236}">
                <a16:creationId xmlns:a16="http://schemas.microsoft.com/office/drawing/2014/main" id="{B5221CB4-50BA-36C6-C1D3-4A30A22E3D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10" name="Picture 9" descr="A blue flag with yellow stars">
            <a:extLst>
              <a:ext uri="{FF2B5EF4-FFF2-40B4-BE49-F238E27FC236}">
                <a16:creationId xmlns:a16="http://schemas.microsoft.com/office/drawing/2014/main" id="{C5D5FFFB-92F2-3600-9E0E-FEF1A98D22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pic>
        <p:nvPicPr>
          <p:cNvPr id="3" name="Graphic 2">
            <a:extLst>
              <a:ext uri="{FF2B5EF4-FFF2-40B4-BE49-F238E27FC236}">
                <a16:creationId xmlns:a16="http://schemas.microsoft.com/office/drawing/2014/main" id="{73C0C9F7-746E-6114-3CEF-4129B8B59E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87109" y="42754"/>
            <a:ext cx="1365822" cy="1073146"/>
          </a:xfrm>
          <a:prstGeom prst="rect">
            <a:avLst/>
          </a:prstGeom>
        </p:spPr>
      </p:pic>
    </p:spTree>
    <p:extLst>
      <p:ext uri="{BB962C8B-B14F-4D97-AF65-F5344CB8AC3E}">
        <p14:creationId xmlns:p14="http://schemas.microsoft.com/office/powerpoint/2010/main" val="1323104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0070C0"/>
                </a:solidFill>
              </a:rPr>
              <a:t>inclusive digital futures, technologies &amp; culture</a:t>
            </a:r>
          </a:p>
        </p:txBody>
      </p:sp>
      <p:sp>
        <p:nvSpPr>
          <p:cNvPr id="4" name="Content Placeholder 3">
            <a:extLst>
              <a:ext uri="{FF2B5EF4-FFF2-40B4-BE49-F238E27FC236}">
                <a16:creationId xmlns:a16="http://schemas.microsoft.com/office/drawing/2014/main" id="{12CE3EA4-5715-431A-A479-3D0BBA38A94D}"/>
              </a:ext>
            </a:extLst>
          </p:cNvPr>
          <p:cNvSpPr>
            <a:spLocks noGrp="1"/>
          </p:cNvSpPr>
          <p:nvPr>
            <p:ph idx="1"/>
          </p:nvPr>
        </p:nvSpPr>
        <p:spPr/>
        <p:txBody>
          <a:bodyPr>
            <a:normAutofit/>
          </a:bodyPr>
          <a:lstStyle/>
          <a:p>
            <a:pPr marL="0" indent="0" algn="ctr">
              <a:buNone/>
            </a:pPr>
            <a:endParaRPr lang="en-US" sz="2000" dirty="0"/>
          </a:p>
          <a:p>
            <a:pPr algn="ctr"/>
            <a:r>
              <a:rPr lang="en-US" sz="2000" dirty="0"/>
              <a:t>Thank you,</a:t>
            </a:r>
          </a:p>
          <a:p>
            <a:pPr algn="ctr"/>
            <a:r>
              <a:rPr lang="en-US" sz="2000" dirty="0" err="1"/>
              <a:t>Magdalini</a:t>
            </a:r>
            <a:r>
              <a:rPr lang="en-US" sz="2000" dirty="0"/>
              <a:t> </a:t>
            </a:r>
            <a:r>
              <a:rPr lang="en-US" sz="2000" dirty="0" err="1"/>
              <a:t>Chatzaki</a:t>
            </a:r>
            <a:endParaRPr lang="en-US" sz="2000" dirty="0"/>
          </a:p>
          <a:p>
            <a:pPr algn="ctr"/>
            <a:r>
              <a:rPr lang="en-US" sz="2000" dirty="0"/>
              <a:t>Dept. of Systems and Networks</a:t>
            </a:r>
          </a:p>
          <a:p>
            <a:pPr algn="ctr"/>
            <a:r>
              <a:rPr lang="en-US" sz="2000" dirty="0"/>
              <a:t>FORTH-ICS</a:t>
            </a:r>
          </a:p>
          <a:p>
            <a:pPr algn="ctr"/>
            <a:r>
              <a:rPr lang="en-US" sz="2000" dirty="0">
                <a:hlinkClick r:id="rId2"/>
              </a:rPr>
              <a:t>https://www.ics.forth.gr/dsn/</a:t>
            </a:r>
            <a:endParaRPr lang="en-US" sz="2000" dirty="0"/>
          </a:p>
          <a:p>
            <a:pPr marL="0" indent="0" algn="ctr">
              <a:buNone/>
            </a:pPr>
            <a:r>
              <a:rPr lang="en-US" sz="2000" dirty="0">
                <a:hlinkClick r:id="rId3"/>
              </a:rPr>
              <a:t>magda@ics.forth.gr</a:t>
            </a:r>
            <a:endParaRPr lang="en-US" sz="2000" dirty="0"/>
          </a:p>
          <a:p>
            <a:pPr algn="ctr"/>
            <a:endParaRPr lang="en-US" sz="2000" dirty="0"/>
          </a:p>
        </p:txBody>
      </p:sp>
      <p:pic>
        <p:nvPicPr>
          <p:cNvPr id="5" name="Picture 4">
            <a:extLst>
              <a:ext uri="{FF2B5EF4-FFF2-40B4-BE49-F238E27FC236}">
                <a16:creationId xmlns:a16="http://schemas.microsoft.com/office/drawing/2014/main" id="{12356951-093E-6D7F-E8F7-B65FD67C568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690374" y="269778"/>
            <a:ext cx="2087415" cy="619097"/>
          </a:xfrm>
          <a:prstGeom prst="rect">
            <a:avLst/>
          </a:prstGeom>
        </p:spPr>
      </p:pic>
      <p:pic>
        <p:nvPicPr>
          <p:cNvPr id="11" name="Picture 10">
            <a:extLst>
              <a:ext uri="{FF2B5EF4-FFF2-40B4-BE49-F238E27FC236}">
                <a16:creationId xmlns:a16="http://schemas.microsoft.com/office/drawing/2014/main" id="{75136A0D-FD4F-5AF5-2C11-F64971ABC3F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530" y="42754"/>
            <a:ext cx="1628775" cy="1179544"/>
          </a:xfrm>
          <a:prstGeom prst="rect">
            <a:avLst/>
          </a:prstGeom>
        </p:spPr>
      </p:pic>
      <p:pic>
        <p:nvPicPr>
          <p:cNvPr id="12" name="Picture 11">
            <a:extLst>
              <a:ext uri="{FF2B5EF4-FFF2-40B4-BE49-F238E27FC236}">
                <a16:creationId xmlns:a16="http://schemas.microsoft.com/office/drawing/2014/main" id="{AF02ECB9-285F-037D-A8C4-26F3D50E2D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0" y="5783752"/>
            <a:ext cx="2752223" cy="404392"/>
          </a:xfrm>
          <a:prstGeom prst="rect">
            <a:avLst/>
          </a:prstGeom>
        </p:spPr>
      </p:pic>
      <p:pic>
        <p:nvPicPr>
          <p:cNvPr id="13" name="Picture 12" descr="A blue flag with yellow stars">
            <a:extLst>
              <a:ext uri="{FF2B5EF4-FFF2-40B4-BE49-F238E27FC236}">
                <a16:creationId xmlns:a16="http://schemas.microsoft.com/office/drawing/2014/main" id="{248F7592-8440-F61F-BD86-8450266860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87109" y="5574072"/>
            <a:ext cx="2404891" cy="823753"/>
          </a:xfrm>
          <a:prstGeom prst="rect">
            <a:avLst/>
          </a:prstGeom>
        </p:spPr>
      </p:pic>
      <p:pic>
        <p:nvPicPr>
          <p:cNvPr id="3" name="Graphic 2">
            <a:extLst>
              <a:ext uri="{FF2B5EF4-FFF2-40B4-BE49-F238E27FC236}">
                <a16:creationId xmlns:a16="http://schemas.microsoft.com/office/drawing/2014/main" id="{AC38D838-BC6C-B8B3-E59A-2EFFFE4C956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89858" y="42754"/>
            <a:ext cx="1365822" cy="1073146"/>
          </a:xfrm>
          <a:prstGeom prst="rect">
            <a:avLst/>
          </a:prstGeom>
        </p:spPr>
      </p:pic>
    </p:spTree>
    <p:extLst>
      <p:ext uri="{BB962C8B-B14F-4D97-AF65-F5344CB8AC3E}">
        <p14:creationId xmlns:p14="http://schemas.microsoft.com/office/powerpoint/2010/main" val="899371319"/>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Urban monochrome</Template>
  <TotalTime>0</TotalTime>
  <Words>1696</Words>
  <Application>Microsoft Office PowerPoint</Application>
  <PresentationFormat>Widescreen</PresentationFormat>
  <Paragraphs>127</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Bookman Old Style</vt:lpstr>
      <vt:lpstr>Calibri</vt:lpstr>
      <vt:lpstr>Franklin Gothic Book</vt:lpstr>
      <vt:lpstr>Wingdings</vt:lpstr>
      <vt:lpstr>1_RetrospectVTI</vt:lpstr>
      <vt:lpstr>Inclusive Digital Futures. Developing Technology and Culture ERCIM WG from institutional initiatives to a systematic approach  Kick-off meeting 18th May 2025 (via zoom)</vt:lpstr>
      <vt:lpstr>contents of this talk</vt:lpstr>
      <vt:lpstr>diversity&amp;inclusion in CS &amp; ICT – is it important or not?</vt:lpstr>
      <vt:lpstr>FORTH-ICS initiative</vt:lpstr>
      <vt:lpstr>FORTH-ICS initiative</vt:lpstr>
      <vt:lpstr>ERCIM Human Capital TG embraced FORTH-ICS initiative</vt:lpstr>
      <vt:lpstr>Setting up the WG</vt:lpstr>
      <vt:lpstr>Setting up the WG (cont.)</vt:lpstr>
      <vt:lpstr>ideas for the future</vt:lpstr>
      <vt:lpstr>some conclusions</vt:lpstr>
      <vt:lpstr>inclusive digital futures, technologies &amp; culture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2021-09-09T04:24:38Z</dcterms:created>
  <dcterms:modified xsi:type="dcterms:W3CDTF">2026-05-18T12:04:17Z</dcterms:modified>
</cp:coreProperties>
</file>