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3">
  <p:sldMasterIdLst>
    <p:sldMasterId id="2147483648" r:id="rId1"/>
    <p:sldMasterId id="2147483737" r:id="rId2"/>
    <p:sldMasterId id="2147483649" r:id="rId3"/>
    <p:sldMasterId id="2147483650" r:id="rId4"/>
  </p:sldMasterIdLst>
  <p:notesMasterIdLst>
    <p:notesMasterId r:id="rId9"/>
  </p:notesMasterIdLst>
  <p:handoutMasterIdLst>
    <p:handoutMasterId r:id="rId10"/>
  </p:handoutMasterIdLst>
  <p:sldIdLst>
    <p:sldId id="889" r:id="rId5"/>
    <p:sldId id="891" r:id="rId6"/>
    <p:sldId id="890" r:id="rId7"/>
    <p:sldId id="892" r:id="rId8"/>
  </p:sldIdLst>
  <p:sldSz cx="9144000" cy="6858000" type="screen4x3"/>
  <p:notesSz cx="6797675" cy="99298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Times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08">
          <p15:clr>
            <a:srgbClr val="A4A3A4"/>
          </p15:clr>
        </p15:guide>
        <p15:guide id="2" pos="3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ter" initials="pk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009999"/>
    <a:srgbClr val="70AD47"/>
    <a:srgbClr val="44546A"/>
    <a:srgbClr val="A4CE88"/>
    <a:srgbClr val="CC0000"/>
    <a:srgbClr val="FFABAB"/>
    <a:srgbClr val="F27E9A"/>
    <a:srgbClr val="FFFF66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36" autoAdjust="0"/>
    <p:restoredTop sz="91121" autoAdjust="0"/>
  </p:normalViewPr>
  <p:slideViewPr>
    <p:cSldViewPr snapToGrid="0">
      <p:cViewPr varScale="1">
        <p:scale>
          <a:sx n="115" d="100"/>
          <a:sy n="115" d="100"/>
        </p:scale>
        <p:origin x="1812" y="114"/>
      </p:cViewPr>
      <p:guideLst>
        <p:guide orient="horz" pos="1008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25" d="100"/>
          <a:sy n="125" d="100"/>
        </p:scale>
        <p:origin x="2178" y="-96"/>
      </p:cViewPr>
      <p:guideLst>
        <p:guide orient="horz" pos="3128"/>
        <p:guide pos="2141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B8E7A-380F-459C-BD74-110C8653F5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94C8B-0947-4301-93E9-0D52CB832168}" type="datetimeFigureOut">
              <a:rPr lang="en-US" smtClean="0"/>
              <a:t>5/18/2026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06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7913" y="865188"/>
            <a:ext cx="4641850" cy="3482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244" y="4726844"/>
            <a:ext cx="4983192" cy="374994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/>
              <a:t>Klicken Sie, um die Formate des Vorlagentextes zu bearbeiten</a:t>
            </a:r>
          </a:p>
          <a:p>
            <a:pPr lvl="1"/>
            <a:r>
              <a:rPr lang="fr-FR" altLang="en-US" noProof="0"/>
              <a:t>Zweite Ebene</a:t>
            </a:r>
          </a:p>
          <a:p>
            <a:pPr lvl="2"/>
            <a:r>
              <a:rPr lang="fr-FR" altLang="en-US" noProof="0"/>
              <a:t>Dritte Ebene</a:t>
            </a:r>
          </a:p>
          <a:p>
            <a:pPr lvl="3"/>
            <a:r>
              <a:rPr lang="fr-FR" altLang="en-US" noProof="0"/>
              <a:t>Vierte Ebene</a:t>
            </a:r>
          </a:p>
          <a:p>
            <a:pPr lvl="4"/>
            <a:r>
              <a:rPr lang="fr-FR" alt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257739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5741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5625"/>
            <a:ext cx="3867150" cy="2098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76700"/>
            <a:ext cx="3867150" cy="21002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5904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A4A20-8F73-8077-AD92-7A932592D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42D375-BE42-8175-91F1-3C9AF15FA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75034-7C5E-9AC6-2C98-A78BCF9A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87D24-D204-A83C-0C8D-55BC5463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BBF17-A8EC-12E8-837D-758323CCB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33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59816-9BDC-7F13-B661-D55C57606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C15DA-E7D4-5859-5507-CE0AD19C87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C2026-2419-B197-042C-BB78A15C7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4EF50-5D85-0CED-17F6-9D14E6D7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BC848-822A-31C0-E029-7DCA04A6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310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D34C7-4FF7-6662-A2A9-33AA7FD04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9672D-A842-79A1-D80E-AE3CBAC4A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642CF-019D-98ED-9D93-D4EC08B52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63809-5157-CDFA-F95A-2FF630E4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097C0-2D95-51DC-5003-57C0D8EA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83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5A9A8-E371-E31F-FB91-E74957A09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3D0D9-1245-A3D3-B05D-FB5D24910A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CE5E2-D09C-3693-64C2-2E7D6ACCB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9283E-3315-90C0-FA5C-1E97E4804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8ADCE-3D8E-20B6-FC3F-63611407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F4FA9F-3B34-E138-CDDD-22AA61FA0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424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A9AC5-CD8E-A010-3B40-D23B8931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CEEC3-ACC2-6B0B-BB2B-D32605793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F4A3D8-D1AF-1E33-40F1-C2EF3D6E3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B35F2D-020A-F25F-03FA-160900FD7F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7EE1E1-3F2B-3EAC-CF7B-4CCF7B33FC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752314-5C79-D279-22E6-FA057ED0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0F5425-5682-FF0D-D32C-5B50988FD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1790C1-D6A6-DFF4-D057-0FD0F9F5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076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32B5C-BAB3-5335-917D-DDF80FEDB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B1BD2B-3FDF-90EB-2773-4152BA1CD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15191D-D1F9-33E3-FC4C-1AA9F8AB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A0BB7-0FFE-F564-BBB0-37C702CCC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1518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98E31D-8C5A-7697-25CD-01048F868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1192E2-0E59-63A2-1BCD-034B5FBC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0081F-1D3A-B22A-29BD-C8E04F2F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991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4559D-BA9C-016B-5F52-5DAAF3AE0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409CF-743D-495F-7A78-B9581E918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81B22-6BC1-7073-9778-9D9EC75D4A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7582A-DAE5-8DD1-5459-B5D02A0F6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8C06B-4D7F-A432-ED83-11480CB6B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77439-5A4E-8641-61D4-56D9BDB56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120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3A5FF-C1CE-8FE6-DDF4-FB604EBD3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E49F2F-2E42-A7A6-6580-946CA8C4AE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623D9-21AC-7FCE-22EA-05CCAC78D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CFA432-72C1-B717-45C0-0272A9307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EE639-C50E-5AEA-FEE3-1EA29A807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4CDA8-7D9B-056E-FACA-332BBFA1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0578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30198-3E2B-BFDC-582A-8C4D48AD2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0B66C2-2250-EA0F-7EA8-3363EB25B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8D73B-8571-C00E-6DB6-5FDCD56A0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64C9F-C37D-96A8-6C00-A4CCF4DE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F7A86-673E-5E55-BD26-DA408BAC8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0304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43DBC8-7A79-20AB-A6F7-100B69D873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FCE52-DDDD-A912-3680-A32F4F696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1061B-9412-F3B6-D705-31526F581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756FC-F793-62AF-D375-28DA33EF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20DAB-3E01-D793-EC89-5CD96620E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728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5125"/>
            <a:ext cx="2057400" cy="57610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5125"/>
            <a:ext cx="6019800" cy="57610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5125"/>
            <a:ext cx="2057400" cy="57610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5125"/>
            <a:ext cx="6019800" cy="57610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Line 32"/>
          <p:cNvSpPr>
            <a:spLocks noChangeShapeType="1"/>
          </p:cNvSpPr>
          <p:nvPr userDrawn="1"/>
        </p:nvSpPr>
        <p:spPr bwMode="auto">
          <a:xfrm>
            <a:off x="1600200" y="685800"/>
            <a:ext cx="7315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1057" name="Line 33"/>
          <p:cNvSpPr>
            <a:spLocks noChangeShapeType="1"/>
          </p:cNvSpPr>
          <p:nvPr userDrawn="1"/>
        </p:nvSpPr>
        <p:spPr bwMode="auto">
          <a:xfrm>
            <a:off x="685800" y="685800"/>
            <a:ext cx="609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1058" name="Rectangle 34"/>
          <p:cNvSpPr>
            <a:spLocks noChangeArrowheads="1"/>
          </p:cNvSpPr>
          <p:nvPr userDrawn="1"/>
        </p:nvSpPr>
        <p:spPr bwMode="auto"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Kick-Off ERCIM WG IDE, Online	</a:t>
            </a:r>
            <a:fld id="{E22554EB-9170-418D-A2B0-F3C43708F219}" type="slidenum"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pPr algn="ctr" eaLnBrk="0" hangingPunct="0">
                <a:defRPr/>
              </a:pPr>
              <a:t>‹#›</a:t>
            </a:fld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	</a:t>
            </a:r>
            <a:r>
              <a:rPr lang="en-GB" altLang="en-US" sz="1800" i="1" baseline="0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 May</a:t>
            </a:r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 2026</a:t>
            </a:r>
          </a:p>
        </p:txBody>
      </p:sp>
      <p:pic>
        <p:nvPicPr>
          <p:cNvPr id="1029" name="Picture 36" descr="logo200x156"/>
          <p:cNvPicPr>
            <a:picLocks noChangeAspect="1"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682625" y="244475"/>
            <a:ext cx="1498600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723" r:id="rId2"/>
    <p:sldLayoutId id="2147483663" r:id="rId3"/>
    <p:sldLayoutId id="2147483662" r:id="rId4"/>
    <p:sldLayoutId id="2147483661" r:id="rId5"/>
    <p:sldLayoutId id="2147483660" r:id="rId6"/>
    <p:sldLayoutId id="2147483659" r:id="rId7"/>
    <p:sldLayoutId id="2147483658" r:id="rId8"/>
    <p:sldLayoutId id="2147483657" r:id="rId9"/>
    <p:sldLayoutId id="2147483656" r:id="rId10"/>
    <p:sldLayoutId id="2147483655" r:id="rId11"/>
    <p:sldLayoutId id="2147483653" r:id="rId12"/>
    <p:sldLayoutId id="2147483652" r:id="rId13"/>
    <p:sldLayoutId id="2147483651" r:id="rId14"/>
    <p:sldLayoutId id="2147483736" r:id="rId15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4456DD-7E5C-F5F5-6F17-359602017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A3767-2EFB-DB6B-B4D4-9F1FCB97A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9FA74-8CF9-E62A-A467-FD84E6E16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C76D88-6899-3E4D-8EA0-401D08C15DA0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961C9-B1CC-4C08-8841-C6146CC8D2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B4DCF-1B03-95B7-E112-1538C159D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484879-38FD-B449-8503-0D404F2CFE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08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Line 2"/>
          <p:cNvSpPr>
            <a:spLocks noChangeShapeType="1"/>
          </p:cNvSpPr>
          <p:nvPr userDrawn="1"/>
        </p:nvSpPr>
        <p:spPr bwMode="auto">
          <a:xfrm>
            <a:off x="1600200" y="685800"/>
            <a:ext cx="7315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65539" name="Line 3"/>
          <p:cNvSpPr>
            <a:spLocks noChangeShapeType="1"/>
          </p:cNvSpPr>
          <p:nvPr userDrawn="1"/>
        </p:nvSpPr>
        <p:spPr bwMode="auto">
          <a:xfrm>
            <a:off x="685800" y="685800"/>
            <a:ext cx="609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65540" name="Rectangle 4"/>
          <p:cNvSpPr>
            <a:spLocks noChangeArrowheads="1"/>
          </p:cNvSpPr>
          <p:nvPr userDrawn="1"/>
        </p:nvSpPr>
        <p:spPr bwMode="auto"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Human Capital Task Group 	</a:t>
            </a:r>
            <a:fld id="{985C5E95-890B-4955-BBD5-D4F78E33CB53}" type="slidenum"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pPr algn="ctr" eaLnBrk="0" hangingPunct="0">
                <a:defRPr/>
              </a:pPr>
              <a:t>‹#›</a:t>
            </a:fld>
            <a:r>
              <a:rPr lang="en-GB" altLang="en-US" sz="1800" i="1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	 6 June 2013, Cyprus</a:t>
            </a:r>
          </a:p>
        </p:txBody>
      </p:sp>
      <p:pic>
        <p:nvPicPr>
          <p:cNvPr id="16389" name="Picture 5" descr="logo200x156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82625" y="231775"/>
            <a:ext cx="1498600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5543" name="Text Box 7"/>
          <p:cNvSpPr txBox="1">
            <a:spLocks noChangeArrowheads="1"/>
          </p:cNvSpPr>
          <p:nvPr userDrawn="1"/>
        </p:nvSpPr>
        <p:spPr bwMode="auto">
          <a:xfrm>
            <a:off x="4114800" y="152400"/>
            <a:ext cx="449580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endParaRPr lang="en-GB" altLang="en-US" sz="2800">
              <a:solidFill>
                <a:srgbClr val="D0200E"/>
              </a:solidFill>
              <a:latin typeface="Franklin Gothic Medium" panose="020B0603020102020204" pitchFamily="34" charset="0"/>
              <a:cs typeface="+mn-cs"/>
            </a:endParaRPr>
          </a:p>
        </p:txBody>
      </p:sp>
      <p:sp>
        <p:nvSpPr>
          <p:cNvPr id="65544" name="Text Box 8"/>
          <p:cNvSpPr txBox="1">
            <a:spLocks noChangeArrowheads="1"/>
          </p:cNvSpPr>
          <p:nvPr userDrawn="1"/>
        </p:nvSpPr>
        <p:spPr bwMode="auto">
          <a:xfrm>
            <a:off x="4281488" y="153988"/>
            <a:ext cx="4495800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r>
              <a:rPr lang="en-GB" altLang="en-US" sz="2800">
                <a:solidFill>
                  <a:srgbClr val="D0200E"/>
                </a:solidFill>
                <a:latin typeface="Franklin Gothic Medium" panose="020B0603020102020204" pitchFamily="34" charset="0"/>
                <a:cs typeface="+mn-cs"/>
              </a:rPr>
              <a:t>Current Status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67" r:id="rId9"/>
    <p:sldLayoutId id="2147483666" r:id="rId10"/>
    <p:sldLayoutId id="2147483665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Line 2"/>
          <p:cNvSpPr>
            <a:spLocks noChangeShapeType="1"/>
          </p:cNvSpPr>
          <p:nvPr userDrawn="1"/>
        </p:nvSpPr>
        <p:spPr bwMode="auto">
          <a:xfrm>
            <a:off x="1600200" y="685800"/>
            <a:ext cx="7315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81923" name="Line 3"/>
          <p:cNvSpPr>
            <a:spLocks noChangeShapeType="1"/>
          </p:cNvSpPr>
          <p:nvPr userDrawn="1"/>
        </p:nvSpPr>
        <p:spPr bwMode="auto">
          <a:xfrm>
            <a:off x="685800" y="685800"/>
            <a:ext cx="609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GB">
              <a:cs typeface="+mn-cs"/>
            </a:endParaRPr>
          </a:p>
        </p:txBody>
      </p:sp>
      <p:sp>
        <p:nvSpPr>
          <p:cNvPr id="81924" name="Rectangle 4"/>
          <p:cNvSpPr>
            <a:spLocks noChangeArrowheads="1"/>
          </p:cNvSpPr>
          <p:nvPr userDrawn="1"/>
        </p:nvSpPr>
        <p:spPr bwMode="auto">
          <a:xfrm>
            <a:off x="0" y="6507163"/>
            <a:ext cx="9144000" cy="350837"/>
          </a:xfrm>
          <a:prstGeom prst="rect">
            <a:avLst/>
          </a:prstGeom>
          <a:solidFill>
            <a:srgbClr val="D0200E"/>
          </a:solidFill>
          <a:ln>
            <a:noFill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t>Human Capital Task Group 	</a:t>
            </a:r>
            <a:fld id="{FE5FF8C8-927F-4032-A1E5-38520DE9EDE3}" type="slidenum"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pPr algn="ctr" eaLnBrk="0" hangingPunct="0">
                <a:defRPr/>
              </a:pPr>
              <a:t>‹#›</a:t>
            </a:fld>
            <a:r>
              <a:rPr lang="en-GB" altLang="en-US" sz="1800" i="1">
                <a:solidFill>
                  <a:schemeClr val="bg1"/>
                </a:solidFill>
                <a:latin typeface="Franklin Gothic Demi" pitchFamily="34" charset="0"/>
                <a:cs typeface="+mn-cs"/>
              </a:rPr>
              <a:t>	 6 June 2013, Cyprus</a:t>
            </a:r>
          </a:p>
        </p:txBody>
      </p:sp>
      <p:pic>
        <p:nvPicPr>
          <p:cNvPr id="28677" name="Picture 5" descr="logo200x156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682625" y="231775"/>
            <a:ext cx="1498600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81927" name="Text Box 7"/>
          <p:cNvSpPr txBox="1">
            <a:spLocks noChangeArrowheads="1"/>
          </p:cNvSpPr>
          <p:nvPr userDrawn="1"/>
        </p:nvSpPr>
        <p:spPr bwMode="auto">
          <a:xfrm>
            <a:off x="4114800" y="152400"/>
            <a:ext cx="449580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endParaRPr lang="en-GB" altLang="en-US" sz="2800">
              <a:solidFill>
                <a:srgbClr val="D0200E"/>
              </a:solidFill>
              <a:latin typeface="Franklin Gothic Medium" panose="020B0603020102020204" pitchFamily="34" charset="0"/>
              <a:cs typeface="+mn-cs"/>
            </a:endParaRPr>
          </a:p>
        </p:txBody>
      </p:sp>
      <p:sp>
        <p:nvSpPr>
          <p:cNvPr id="81928" name="Text Box 8"/>
          <p:cNvSpPr txBox="1">
            <a:spLocks noChangeArrowheads="1"/>
          </p:cNvSpPr>
          <p:nvPr userDrawn="1"/>
        </p:nvSpPr>
        <p:spPr bwMode="auto">
          <a:xfrm>
            <a:off x="4281488" y="153988"/>
            <a:ext cx="4495800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  <a:defRPr/>
            </a:pPr>
            <a:r>
              <a:rPr lang="en-GB" altLang="en-US" sz="2800">
                <a:solidFill>
                  <a:srgbClr val="D0200E"/>
                </a:solidFill>
                <a:latin typeface="Franklin Gothic Medium" panose="020B0603020102020204" pitchFamily="34" charset="0"/>
                <a:cs typeface="+mn-cs"/>
              </a:rPr>
              <a:t>Current Status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1C7E-0660-1352-E07D-17F99A9F2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4BD4AF-A5DA-843D-F1FB-E5772E8D2D2C}"/>
              </a:ext>
            </a:extLst>
          </p:cNvPr>
          <p:cNvSpPr txBox="1">
            <a:spLocks/>
          </p:cNvSpPr>
          <p:nvPr/>
        </p:nvSpPr>
        <p:spPr>
          <a:xfrm>
            <a:off x="628650" y="2549770"/>
            <a:ext cx="7886699" cy="3190954"/>
          </a:xfrm>
          <a:prstGeom prst="rect">
            <a:avLst/>
          </a:prstGeom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fr-FR" altLang="en-US" sz="3600" b="0" i="0" kern="1200" dirty="0" err="1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br>
              <a:rPr lang="en-US" b="1" dirty="0">
                <a:latin typeface="Aptos" panose="020B0004020202020204" pitchFamily="34" charset="0"/>
              </a:rPr>
            </a:br>
            <a:br>
              <a:rPr lang="en-US" dirty="0"/>
            </a:br>
            <a:br>
              <a:rPr lang="en-US" b="1" dirty="0">
                <a:latin typeface="Aptos" panose="020B0004020202020204" pitchFamily="34" charset="0"/>
              </a:rPr>
            </a:br>
            <a:r>
              <a:rPr lang="en-US" b="1" dirty="0"/>
              <a:t>Anna SZLAVI</a:t>
            </a:r>
            <a:br>
              <a:rPr lang="en-US" sz="1200" dirty="0"/>
            </a:br>
            <a:r>
              <a:rPr lang="en-US" dirty="0"/>
              <a:t>Johannes Kepler University (Austria)</a:t>
            </a:r>
            <a:br>
              <a:rPr lang="en-US" dirty="0"/>
            </a:br>
            <a:r>
              <a:rPr lang="en-US" dirty="0"/>
              <a:t>Assistant Professor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anna.szlavi@jku.at</a:t>
            </a:r>
            <a:br>
              <a:rPr lang="en-US" dirty="0">
                <a:latin typeface="Aptos" panose="020B00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37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D7C24-6C4C-62DB-ECB7-23453DBE1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DF35B-B0CF-CF77-FC66-26402107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3B70E5-259D-EA38-FCE5-F8B7C5A9AAA3}"/>
              </a:ext>
            </a:extLst>
          </p:cNvPr>
          <p:cNvSpPr txBox="1">
            <a:spLocks/>
          </p:cNvSpPr>
          <p:nvPr/>
        </p:nvSpPr>
        <p:spPr>
          <a:xfrm>
            <a:off x="628650" y="680132"/>
            <a:ext cx="7886700" cy="101055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GB" sz="4400" b="1" i="0" kern="120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dirty="0">
                <a:latin typeface="+mn-lt"/>
              </a:rPr>
              <a:t>My expectations</a:t>
            </a:r>
            <a:br>
              <a:rPr lang="en-US" dirty="0">
                <a:latin typeface="+mn-lt"/>
              </a:rPr>
            </a:b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F0BC4CB-B6FB-CB7A-8F85-77535C74B62D}"/>
              </a:ext>
            </a:extLst>
          </p:cNvPr>
          <p:cNvSpPr txBox="1">
            <a:spLocks/>
          </p:cNvSpPr>
          <p:nvPr/>
        </p:nvSpPr>
        <p:spPr>
          <a:xfrm>
            <a:off x="628650" y="2057361"/>
            <a:ext cx="7886700" cy="4120507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algn="l"/>
            <a:endParaRPr lang="en-US" sz="2000" i="1" dirty="0">
              <a:latin typeface="Aptos" panose="020B0004020202020204" pitchFamily="34" charset="0"/>
            </a:endParaRPr>
          </a:p>
          <a:p>
            <a:pPr algn="l"/>
            <a:endParaRPr lang="en-US" sz="2000" i="1" kern="1200" dirty="0">
              <a:solidFill>
                <a:schemeClr val="tx2"/>
              </a:solidFill>
              <a:effectLst/>
              <a:latin typeface="+mn-lt"/>
              <a:ea typeface="+mj-ea"/>
              <a:cs typeface="+mj-cs"/>
            </a:endParaRPr>
          </a:p>
        </p:txBody>
      </p:sp>
      <p:pic>
        <p:nvPicPr>
          <p:cNvPr id="6" name="Picture 5" descr="A blue and black logo&#10;&#10;AI-generated content may be incorrect.">
            <a:extLst>
              <a:ext uri="{FF2B5EF4-FFF2-40B4-BE49-F238E27FC236}">
                <a16:creationId xmlns:a16="http://schemas.microsoft.com/office/drawing/2014/main" id="{1998DAFB-AE0D-59F1-D963-A823A0E8D3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1" y="3563561"/>
            <a:ext cx="2811007" cy="1756879"/>
          </a:xfrm>
          <a:prstGeom prst="rect">
            <a:avLst/>
          </a:prstGeom>
        </p:spPr>
      </p:pic>
      <p:pic>
        <p:nvPicPr>
          <p:cNvPr id="8" name="Picture 7" descr="A pink circle in the dark&#10;&#10;AI-generated content may be incorrect.">
            <a:extLst>
              <a:ext uri="{FF2B5EF4-FFF2-40B4-BE49-F238E27FC236}">
                <a16:creationId xmlns:a16="http://schemas.microsoft.com/office/drawing/2014/main" id="{39651DF7-C3E0-010E-DB5B-038C16F5B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390" y="3011518"/>
            <a:ext cx="3217985" cy="2943280"/>
          </a:xfrm>
          <a:prstGeom prst="rect">
            <a:avLst/>
          </a:prstGeom>
        </p:spPr>
      </p:pic>
      <p:pic>
        <p:nvPicPr>
          <p:cNvPr id="10" name="Picture 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55A1D276-5562-F369-2E6C-49A60F58B3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7" y="4117614"/>
            <a:ext cx="2291129" cy="73108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3F76FCC-F261-F093-D89A-C25A29140667}"/>
              </a:ext>
            </a:extLst>
          </p:cNvPr>
          <p:cNvSpPr txBox="1">
            <a:spLocks/>
          </p:cNvSpPr>
          <p:nvPr/>
        </p:nvSpPr>
        <p:spPr>
          <a:xfrm>
            <a:off x="526073" y="2348238"/>
            <a:ext cx="7886700" cy="4120507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algn="l"/>
            <a:r>
              <a:rPr lang="en-US" sz="3600" dirty="0">
                <a:latin typeface="+mn-lt"/>
              </a:rPr>
              <a:t>First and foremost c</a:t>
            </a:r>
            <a:r>
              <a:rPr lang="en-US" sz="3600" dirty="0">
                <a:effectLst/>
                <a:latin typeface="+mn-lt"/>
              </a:rPr>
              <a:t>ommunity building</a:t>
            </a:r>
            <a:endParaRPr lang="en-US" sz="3600" dirty="0"/>
          </a:p>
          <a:p>
            <a:pPr algn="l"/>
            <a:endParaRPr lang="en-US" sz="2000" i="1" kern="1200" dirty="0">
              <a:solidFill>
                <a:schemeClr val="tx2"/>
              </a:solidFill>
              <a:effectLst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47020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E34CC-A55F-66B7-185D-482BBB92A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DC46B-DA18-77DC-BB9A-D936367E2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A22DF9-6686-3436-38A5-C7E4CBE8E127}"/>
              </a:ext>
            </a:extLst>
          </p:cNvPr>
          <p:cNvSpPr txBox="1">
            <a:spLocks/>
          </p:cNvSpPr>
          <p:nvPr/>
        </p:nvSpPr>
        <p:spPr>
          <a:xfrm>
            <a:off x="628650" y="680132"/>
            <a:ext cx="7886700" cy="101055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GB" sz="4400" b="1" i="0" kern="120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dirty="0">
                <a:latin typeface="+mn-lt"/>
              </a:rPr>
              <a:t>Relevant background</a:t>
            </a:r>
            <a:br>
              <a:rPr lang="en-US" dirty="0">
                <a:latin typeface="+mn-lt"/>
              </a:rPr>
            </a:br>
            <a:endParaRPr lang="en-US" dirty="0"/>
          </a:p>
        </p:txBody>
      </p:sp>
      <p:pic>
        <p:nvPicPr>
          <p:cNvPr id="6" name="Picture 5" descr="A diagram of a computer science context&#10;&#10;AI-generated content may be incorrect.">
            <a:extLst>
              <a:ext uri="{FF2B5EF4-FFF2-40B4-BE49-F238E27FC236}">
                <a16:creationId xmlns:a16="http://schemas.microsoft.com/office/drawing/2014/main" id="{27F83407-C8B0-58F5-8A22-EEE28A81D6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33" y="1916723"/>
            <a:ext cx="5996352" cy="399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735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953FB-1AA3-27BF-9456-F26BD2F0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E537E-DA5C-5C7A-16A7-217F9978F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38" y="-15573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0180A8-B21D-09CD-33C6-FB2FED12F680}"/>
              </a:ext>
            </a:extLst>
          </p:cNvPr>
          <p:cNvSpPr txBox="1">
            <a:spLocks/>
          </p:cNvSpPr>
          <p:nvPr/>
        </p:nvSpPr>
        <p:spPr>
          <a:xfrm>
            <a:off x="628650" y="680132"/>
            <a:ext cx="7886700" cy="101055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en-GB" sz="4400" b="1" i="0" kern="1200" smtClean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dirty="0"/>
              <a:t>Ideas for actions</a:t>
            </a:r>
            <a:br>
              <a:rPr lang="en-US" dirty="0">
                <a:latin typeface="+mn-lt"/>
              </a:rPr>
            </a:b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67C7595-6630-C64B-D1EF-738C107F9215}"/>
              </a:ext>
            </a:extLst>
          </p:cNvPr>
          <p:cNvSpPr txBox="1">
            <a:spLocks/>
          </p:cNvSpPr>
          <p:nvPr/>
        </p:nvSpPr>
        <p:spPr>
          <a:xfrm>
            <a:off x="628650" y="2664031"/>
            <a:ext cx="7886700" cy="4120507"/>
          </a:xfrm>
          <a:prstGeom prst="rect">
            <a:avLst/>
          </a:prstGeom>
        </p:spPr>
        <p:txBody>
          <a:bodyPr anchor="t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anose="02020603050405020304" pitchFamily="18" charset="0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>
                <a:effectLst/>
                <a:latin typeface="+mn-lt"/>
              </a:rPr>
              <a:t>j</a:t>
            </a:r>
            <a:r>
              <a:rPr lang="en-US" sz="3600" dirty="0"/>
              <a:t>oint papers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joint project proposals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“best practices” editions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/>
              <a:t>short awareness raising campaigns</a:t>
            </a:r>
          </a:p>
          <a:p>
            <a:pPr algn="l"/>
            <a:endParaRPr lang="en-US" sz="2000" i="1" kern="1200" dirty="0">
              <a:solidFill>
                <a:schemeClr val="tx2"/>
              </a:solidFill>
              <a:effectLst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43656374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standard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1_standard">
      <a:majorFont>
        <a:latin typeface="Times"/>
        <a:ea typeface=""/>
        <a:cs typeface="Arial"/>
      </a:majorFont>
      <a:minorFont>
        <a:latin typeface="Time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1_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standard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_standard">
      <a:majorFont>
        <a:latin typeface="Times"/>
        <a:ea typeface=""/>
        <a:cs typeface="Arial"/>
      </a:majorFont>
      <a:minorFont>
        <a:latin typeface="Time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2_standar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 (Mac OS 9):Microsoft Office 2001:Modèles:Présentations:Modèles:Usine</Template>
  <TotalTime>0</TotalTime>
  <Pages>16</Pages>
  <Words>56</Words>
  <Application>Microsoft Office PowerPoint</Application>
  <PresentationFormat>On-screen Show (4:3)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Aptos</vt:lpstr>
      <vt:lpstr>Aptos Display</vt:lpstr>
      <vt:lpstr>Arial</vt:lpstr>
      <vt:lpstr>Franklin Gothic Demi</vt:lpstr>
      <vt:lpstr>Franklin Gothic Medium</vt:lpstr>
      <vt:lpstr>Times</vt:lpstr>
      <vt:lpstr>standard</vt:lpstr>
      <vt:lpstr>Custom Design</vt:lpstr>
      <vt:lpstr>1_standard</vt:lpstr>
      <vt:lpstr>2_standard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ERCIM slides</dc:title>
  <dc:subject/>
  <dc:creator>ERCIM</dc:creator>
  <cp:keywords/>
  <dc:description/>
  <cp:lastModifiedBy>Szlavi Anna</cp:lastModifiedBy>
  <cp:revision>943</cp:revision>
  <cp:lastPrinted>2019-10-22T13:58:09Z</cp:lastPrinted>
  <dcterms:created xsi:type="dcterms:W3CDTF">1998-08-24T17:10:24Z</dcterms:created>
  <dcterms:modified xsi:type="dcterms:W3CDTF">2026-05-18T12:25:58Z</dcterms:modified>
</cp:coreProperties>
</file>