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97675" cy="9929813"/>
  <p:embeddedFontLst>
    <p:embeddedFont>
      <p:font typeface="Franklin Gothic" panose="020B0603020102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736" y="184"/>
      </p:cViewPr>
      <p:guideLst>
        <p:guide orient="horz" pos="1008"/>
        <p:guide pos="3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F175BF13-28F3-B96F-B7C6-85104AA8F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>
            <a:extLst>
              <a:ext uri="{FF2B5EF4-FFF2-40B4-BE49-F238E27FC236}">
                <a16:creationId xmlns:a16="http://schemas.microsoft.com/office/drawing/2014/main" id="{BC2BCE6E-41F8-6B9C-3756-50B2B2DE4B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7244" y="4726844"/>
            <a:ext cx="4983300" cy="3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:notes">
            <a:extLst>
              <a:ext uri="{FF2B5EF4-FFF2-40B4-BE49-F238E27FC236}">
                <a16:creationId xmlns:a16="http://schemas.microsoft.com/office/drawing/2014/main" id="{3EFD98BA-71A8-EFAD-15CB-F98AAEDB5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865188"/>
            <a:ext cx="4641850" cy="3482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745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sz="20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sz="18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4" name="Google Shape;44;p12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2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sz="12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body" idx="1"/>
          </p:nvPr>
        </p:nvSpPr>
        <p:spPr>
          <a:xfrm>
            <a:off x="628650" y="365125"/>
            <a:ext cx="7886700" cy="58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1600200" y="685800"/>
            <a:ext cx="7315200" cy="0"/>
          </a:xfrm>
          <a:prstGeom prst="straightConnector1">
            <a:avLst/>
          </a:prstGeom>
          <a:noFill/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" name="Google Shape;7;p1"/>
          <p:cNvCxnSpPr/>
          <p:nvPr/>
        </p:nvCxnSpPr>
        <p:spPr>
          <a:xfrm>
            <a:off x="685800" y="685800"/>
            <a:ext cx="609600" cy="0"/>
          </a:xfrm>
          <a:prstGeom prst="straightConnector1">
            <a:avLst/>
          </a:prstGeom>
          <a:noFill/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8;p1"/>
          <p:cNvSpPr/>
          <p:nvPr/>
        </p:nvSpPr>
        <p:spPr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1" u="none" strike="noStrike" cap="non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Kick-Off ERCIM WG IDE, Online	</a:t>
            </a:r>
            <a:fld id="{00000000-1234-1234-1234-123412341234}" type="slidenum">
              <a:rPr lang="en-GB" sz="1800" b="0" i="1" u="none" strike="noStrike" cap="non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r>
              <a:rPr lang="en-GB" sz="1800" b="0" i="1" u="none" strike="noStrike" cap="none">
                <a:solidFill>
                  <a:schemeClr val="lt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	 May 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1" descr="logo200x15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82625" y="244475"/>
            <a:ext cx="1498600" cy="117633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aisingthefloor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haca-project.e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igameproject.e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va@raisingthefloor.or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raisingthefloor.org/" TargetMode="External"/><Relationship Id="rId4" Type="http://schemas.openxmlformats.org/officeDocument/2006/relationships/hyperlink" Target="mailto:otilia@raisingthefloor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7" descr="This is Raising the Floor’s logo with its slogan that says Because technology should work for all." hidden="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3349" y="5092995"/>
            <a:ext cx="2387009" cy="74969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7"/>
          <p:cNvSpPr txBox="1">
            <a:spLocks noGrp="1"/>
          </p:cNvSpPr>
          <p:nvPr>
            <p:ph type="title"/>
          </p:nvPr>
        </p:nvSpPr>
        <p:spPr>
          <a:xfrm>
            <a:off x="1143000" y="1881963"/>
            <a:ext cx="6858000" cy="3891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 dirty="0">
                <a:solidFill>
                  <a:schemeClr val="dk2"/>
                </a:solidFill>
              </a:rPr>
              <a:t>Eva de LERA</a:t>
            </a:r>
            <a:r>
              <a:rPr lang="en-GB" sz="3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2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Executive Director</a:t>
            </a:r>
            <a:endParaRPr lang="en-GB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ES"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dirty="0">
                <a:solidFill>
                  <a:schemeClr val="dk2"/>
                </a:solidFill>
              </a:rPr>
              <a:t>Otilia KOCSIS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Senior Researcher</a:t>
            </a:r>
            <a:r>
              <a:rPr lang="en-GB" sz="3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3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3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3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Raising the Floor (</a:t>
            </a:r>
            <a:r>
              <a:rPr lang="en-GB" sz="36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RtF</a:t>
            </a:r>
            <a:r>
              <a:rPr lang="en-GB" sz="3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en-GB" sz="3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40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https://raisingthefloor.org/</a:t>
            </a:r>
            <a:r>
              <a:rPr lang="en-GB" sz="240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/>
        </p:nvSpPr>
        <p:spPr>
          <a:xfrm>
            <a:off x="609600" y="2265703"/>
            <a:ext cx="8247300" cy="4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What: Advance </a:t>
            </a:r>
            <a:r>
              <a:rPr lang="en-GB" sz="2400" b="1" i="0" u="none" strike="noStrike" cap="none" dirty="0">
                <a:solidFill>
                  <a:schemeClr val="dk1"/>
                </a:solidFill>
              </a:rPr>
              <a:t>social equity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through digital inclusion.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Digital access enables </a:t>
            </a:r>
            <a:r>
              <a:rPr lang="en-GB" sz="2400" b="1" i="0" u="none" strike="noStrike" cap="none" dirty="0">
                <a:solidFill>
                  <a:schemeClr val="dk1"/>
                </a:solidFill>
              </a:rPr>
              <a:t>participation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society.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whom: </a:t>
            </a:r>
            <a:r>
              <a:rPr lang="en-GB" sz="2400" b="1" i="0" u="none" strike="noStrike" cap="none" dirty="0">
                <a:solidFill>
                  <a:schemeClr val="dk1"/>
                </a:solidFill>
              </a:rPr>
              <a:t>People facing digital barriers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related to disability, literacy, age, culture, digital skills, other.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How: </a:t>
            </a:r>
            <a:r>
              <a:rPr lang="en-GB" sz="2400" b="1" i="0" u="none" strike="noStrike" cap="none" dirty="0">
                <a:solidFill>
                  <a:schemeClr val="dk1"/>
                </a:solidFill>
              </a:rPr>
              <a:t>Promote inclusive design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accessibility, open-source solutions, and standards.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2838900" y="1062900"/>
            <a:ext cx="60180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lang="en-GB" sz="4400" b="1" i="0" u="none" strike="noStrike" cap="none" dirty="0">
                <a:solidFill>
                  <a:schemeClr val="dk2"/>
                </a:solidFill>
              </a:rPr>
              <a:t>Interests</a:t>
            </a:r>
            <a:endParaRPr b="1" dirty="0"/>
          </a:p>
        </p:txBody>
      </p:sp>
      <p:pic>
        <p:nvPicPr>
          <p:cNvPr id="70" name="Google Shape;70;p18" hidden="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003" y="772051"/>
            <a:ext cx="464900" cy="4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/>
        </p:nvSpPr>
        <p:spPr>
          <a:xfrm>
            <a:off x="675000" y="2360375"/>
            <a:ext cx="8181900" cy="3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GB" sz="2400" b="1" i="0" u="none" strike="noStrike" cap="none" dirty="0">
                <a:solidFill>
                  <a:srgbClr val="000000"/>
                </a:solidFill>
              </a:rPr>
              <a:t>Exchange knowledge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on emerging technologies.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GB" sz="2400" b="1" i="0" u="none" strike="noStrike" cap="none" dirty="0">
                <a:solidFill>
                  <a:srgbClr val="000000"/>
                </a:solidFill>
              </a:rPr>
              <a:t>Identify inclusion risks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early.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GB" sz="2400" b="1" i="0" u="none" strike="noStrike" cap="none" dirty="0">
                <a:solidFill>
                  <a:srgbClr val="000000"/>
                </a:solidFill>
              </a:rPr>
              <a:t>Promote inclusive-by-design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digital innovation.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GB" sz="2400" b="1" i="0" u="none" strike="noStrike" cap="none" dirty="0">
                <a:solidFill>
                  <a:srgbClr val="000000"/>
                </a:solidFill>
              </a:rPr>
              <a:t>Collaborate </a:t>
            </a:r>
            <a:r>
              <a:rPr lang="en-GB" sz="2400" b="1" dirty="0"/>
              <a:t>to</a:t>
            </a:r>
            <a:r>
              <a:rPr lang="en-GB" sz="2400" b="1" i="0" u="none" strike="noStrike" cap="none" dirty="0">
                <a:solidFill>
                  <a:srgbClr val="000000"/>
                </a:solidFill>
              </a:rPr>
              <a:t> standards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policy recommendations.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2838900" y="1062900"/>
            <a:ext cx="60180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lang="en-GB" sz="4400" b="1" i="0" u="none" strike="noStrike" cap="none" dirty="0">
                <a:solidFill>
                  <a:schemeClr val="dk2"/>
                </a:solidFill>
              </a:rPr>
              <a:t>Expectations</a:t>
            </a:r>
            <a:endParaRPr b="1" dirty="0"/>
          </a:p>
        </p:txBody>
      </p:sp>
      <p:pic>
        <p:nvPicPr>
          <p:cNvPr id="77" name="Google Shape;77;p19" hidden="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003" y="772051"/>
            <a:ext cx="464900" cy="4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/>
        </p:nvSpPr>
        <p:spPr>
          <a:xfrm>
            <a:off x="1084525" y="2258250"/>
            <a:ext cx="7811700" cy="3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 i="0" u="none" strike="noStrike" cap="none" dirty="0">
                <a:solidFill>
                  <a:schemeClr val="dk2"/>
                </a:solidFill>
              </a:rPr>
              <a:t>ITHACA</a:t>
            </a: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GB" sz="24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www.ithaca-project.eu</a:t>
            </a: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Human-</a:t>
            </a:r>
            <a:r>
              <a:rPr lang="en-GB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centered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AI for inclusive civic participation</a:t>
            </a: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 dirty="0" err="1">
                <a:solidFill>
                  <a:schemeClr val="dk2"/>
                </a:solidFill>
              </a:rPr>
              <a:t>i</a:t>
            </a:r>
            <a:r>
              <a:rPr lang="en-GB" sz="2400" b="1" dirty="0">
                <a:solidFill>
                  <a:schemeClr val="dk2"/>
                </a:solidFill>
              </a:rPr>
              <a:t>-Game</a:t>
            </a: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GB" sz="24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www.igameproject.eu</a:t>
            </a:r>
            <a:r>
              <a:rPr lang="en-GB" sz="2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Accessible open-source tools for inclusive game co-creation. 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 dirty="0" err="1">
                <a:solidFill>
                  <a:schemeClr val="dk2"/>
                </a:solidFill>
              </a:rPr>
              <a:t>DynaCITY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AI-enabled urban planning with citizen engagement. </a:t>
            </a:r>
            <a:endParaRPr sz="2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2838900" y="1062900"/>
            <a:ext cx="6018000" cy="7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lang="en-GB" sz="4400" b="1" i="0" u="none" strike="noStrike" cap="none">
                <a:solidFill>
                  <a:schemeClr val="dk2"/>
                </a:solidFill>
              </a:rPr>
              <a:t>Relevant background</a:t>
            </a:r>
            <a:endParaRPr b="1"/>
          </a:p>
        </p:txBody>
      </p:sp>
      <p:pic>
        <p:nvPicPr>
          <p:cNvPr id="84" name="Google Shape;84;p20" descr="RtF logo" hidden="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2003" y="772051"/>
            <a:ext cx="464900" cy="4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/>
        </p:nvSpPr>
        <p:spPr>
          <a:xfrm>
            <a:off x="705600" y="2331274"/>
            <a:ext cx="8151300" cy="3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 i="0" u="none" strike="noStrike" cap="none">
                <a:solidFill>
                  <a:schemeClr val="dk2"/>
                </a:solidFill>
              </a:rPr>
              <a:t>Training materials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for inclusive design and</a:t>
            </a:r>
            <a:r>
              <a:rPr lang="en-GB" sz="2400">
                <a:solidFill>
                  <a:schemeClr val="dk2"/>
                </a:solidFill>
              </a:rPr>
              <a:t> 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engagement facilitators.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White papers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and recommendations for policymakers.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Development of </a:t>
            </a:r>
            <a:r>
              <a:rPr lang="en-GB" sz="2400" b="1">
                <a:solidFill>
                  <a:schemeClr val="dk2"/>
                </a:solidFill>
              </a:rPr>
              <a:t>guidelines &amp; recommendations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Connect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technology providers and adopters.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2838900" y="1062900"/>
            <a:ext cx="6018000" cy="7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lang="en-GB" sz="4400" b="1" i="0" u="none" strike="noStrike" cap="none">
                <a:solidFill>
                  <a:schemeClr val="dk2"/>
                </a:solidFill>
              </a:rPr>
              <a:t>Ideas for actions</a:t>
            </a:r>
            <a:endParaRPr b="1"/>
          </a:p>
        </p:txBody>
      </p:sp>
      <p:pic>
        <p:nvPicPr>
          <p:cNvPr id="91" name="Google Shape;91;p21" hidden="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003" y="772051"/>
            <a:ext cx="464900" cy="4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/>
        </p:nvSpPr>
        <p:spPr>
          <a:xfrm>
            <a:off x="705600" y="2193487"/>
            <a:ext cx="8151300" cy="39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 i="0" u="none" strike="noStrike" cap="none">
                <a:solidFill>
                  <a:schemeClr val="dk2"/>
                </a:solidFill>
              </a:rPr>
              <a:t>Human-centered AI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expertise.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Inclusive design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methodologies.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EU-funded project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experience.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Co-creation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and user engagement.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Cross-sector collaboration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GB" sz="2400" b="1">
                <a:solidFill>
                  <a:schemeClr val="dk2"/>
                </a:solidFill>
              </a:rPr>
              <a:t>Policy and standards</a:t>
            </a:r>
            <a:r>
              <a:rPr lang="en-GB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contributions.</a:t>
            </a: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2"/>
          <p:cNvSpPr txBox="1">
            <a:spLocks noGrp="1"/>
          </p:cNvSpPr>
          <p:nvPr>
            <p:ph type="title"/>
          </p:nvPr>
        </p:nvSpPr>
        <p:spPr>
          <a:xfrm>
            <a:off x="2838900" y="1062900"/>
            <a:ext cx="6018000" cy="7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</a:pPr>
            <a:r>
              <a:rPr lang="en-GB" sz="4400" b="1" i="0" u="none" strike="noStrike" cap="none">
                <a:solidFill>
                  <a:schemeClr val="dk2"/>
                </a:solidFill>
              </a:rPr>
              <a:t>What we bring</a:t>
            </a:r>
            <a:endParaRPr b="1"/>
          </a:p>
        </p:txBody>
      </p:sp>
      <p:pic>
        <p:nvPicPr>
          <p:cNvPr id="98" name="Google Shape;98;p22" descr="RtF logo" hidden="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003" y="772051"/>
            <a:ext cx="464900" cy="4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21EB6993-1A37-AAAE-4369-B26B8222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g3a85528eeee_1_36">
            <a:extLst>
              <a:ext uri="{FF2B5EF4-FFF2-40B4-BE49-F238E27FC236}">
                <a16:creationId xmlns:a16="http://schemas.microsoft.com/office/drawing/2014/main" id="{771A38A9-7400-A37B-700A-E6F8738F6A0D}"/>
              </a:ext>
            </a:extLst>
          </p:cNvPr>
          <p:cNvSpPr txBox="1"/>
          <p:nvPr/>
        </p:nvSpPr>
        <p:spPr>
          <a:xfrm>
            <a:off x="705600" y="2193487"/>
            <a:ext cx="8151300" cy="39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Eva de Lera, 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  <a:hlinkClick r:id="rId3"/>
              </a:rPr>
              <a:t>eva@raisingthefloor.org</a:t>
            </a:r>
            <a:endParaRPr lang="es-ES" sz="2400" dirty="0">
              <a:solidFill>
                <a:schemeClr val="dk2"/>
              </a:solidFill>
              <a:latin typeface="Aptos" panose="020B0004020202020204" pitchFamily="34" charset="0"/>
            </a:endParaRPr>
          </a:p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Otilia </a:t>
            </a: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Kocsis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, 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  <a:hlinkClick r:id="rId4"/>
              </a:rPr>
              <a:t>otilia@raisingthefloor.org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</a:p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endParaRPr lang="es-ES" sz="2400" dirty="0">
              <a:solidFill>
                <a:schemeClr val="dk2"/>
              </a:solidFill>
              <a:latin typeface="Aptos" panose="020B0004020202020204" pitchFamily="34" charset="0"/>
            </a:endParaRPr>
          </a:p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s-ES" sz="2400" b="1" dirty="0" err="1">
                <a:solidFill>
                  <a:schemeClr val="dk2"/>
                </a:solidFill>
                <a:latin typeface="Aptos" panose="020B0004020202020204" pitchFamily="34" charset="0"/>
              </a:rPr>
              <a:t>Raising</a:t>
            </a:r>
            <a:r>
              <a:rPr lang="es-ES" sz="2400" b="1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r>
              <a:rPr lang="es-ES" sz="2400" b="1" dirty="0" err="1">
                <a:solidFill>
                  <a:schemeClr val="dk2"/>
                </a:solidFill>
                <a:latin typeface="Aptos" panose="020B0004020202020204" pitchFamily="34" charset="0"/>
              </a:rPr>
              <a:t>the</a:t>
            </a:r>
            <a:r>
              <a:rPr lang="es-ES" sz="2400" b="1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r>
              <a:rPr lang="es-ES" sz="2400" b="1" dirty="0" err="1">
                <a:solidFill>
                  <a:schemeClr val="dk2"/>
                </a:solidFill>
                <a:latin typeface="Aptos" panose="020B0004020202020204" pitchFamily="34" charset="0"/>
              </a:rPr>
              <a:t>Floor</a:t>
            </a:r>
            <a:r>
              <a:rPr lang="es-ES" sz="2400" b="1" dirty="0">
                <a:solidFill>
                  <a:schemeClr val="dk2"/>
                </a:solidFill>
                <a:latin typeface="Aptos" panose="020B0004020202020204" pitchFamily="34" charset="0"/>
              </a:rPr>
              <a:t> (</a:t>
            </a:r>
            <a:r>
              <a:rPr lang="es-ES" sz="2400" b="1" dirty="0" err="1">
                <a:solidFill>
                  <a:schemeClr val="dk2"/>
                </a:solidFill>
                <a:latin typeface="Aptos" panose="020B0004020202020204" pitchFamily="34" charset="0"/>
              </a:rPr>
              <a:t>RtF</a:t>
            </a:r>
            <a:r>
              <a:rPr lang="es-ES" sz="2400" b="1" dirty="0">
                <a:solidFill>
                  <a:schemeClr val="dk2"/>
                </a:solidFill>
                <a:latin typeface="Aptos" panose="020B0004020202020204" pitchFamily="34" charset="0"/>
              </a:rPr>
              <a:t>)</a:t>
            </a:r>
          </a:p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endParaRPr lang="es-ES" sz="2400" dirty="0">
              <a:solidFill>
                <a:schemeClr val="dk2"/>
              </a:solidFill>
              <a:latin typeface="Aptos" panose="020B0004020202020204" pitchFamily="34" charset="0"/>
            </a:endParaRPr>
          </a:p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For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more </a:t>
            </a: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information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about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RtF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please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r>
              <a:rPr lang="es-ES" sz="2400" dirty="0" err="1">
                <a:solidFill>
                  <a:schemeClr val="dk2"/>
                </a:solidFill>
                <a:latin typeface="Aptos" panose="020B0004020202020204" pitchFamily="34" charset="0"/>
              </a:rPr>
              <a:t>visit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:</a:t>
            </a:r>
          </a:p>
          <a:p>
            <a:pPr marL="762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n-US" sz="2400" dirty="0">
                <a:solidFill>
                  <a:schemeClr val="dk2"/>
                </a:solidFill>
                <a:latin typeface="Aptos" panose="020B0004020202020204" pitchFamily="34" charset="0"/>
                <a:hlinkClick r:id="rId5"/>
              </a:rPr>
              <a:t>https://raisingthefloor.org/</a:t>
            </a:r>
            <a:r>
              <a:rPr lang="es-ES" sz="2400" dirty="0">
                <a:solidFill>
                  <a:schemeClr val="dk2"/>
                </a:solidFill>
                <a:latin typeface="Aptos" panose="020B0004020202020204" pitchFamily="34" charset="0"/>
              </a:rPr>
              <a:t> </a:t>
            </a:r>
            <a:endParaRPr sz="2400" dirty="0">
              <a:solidFill>
                <a:schemeClr val="dk2"/>
              </a:solidFill>
              <a:latin typeface="Aptos" panose="020B0004020202020204" pitchFamily="34" charset="0"/>
            </a:endParaRPr>
          </a:p>
        </p:txBody>
      </p:sp>
      <p:sp>
        <p:nvSpPr>
          <p:cNvPr id="5" name="Google Shape;101;g3a85528eeee_1_36">
            <a:extLst>
              <a:ext uri="{FF2B5EF4-FFF2-40B4-BE49-F238E27FC236}">
                <a16:creationId xmlns:a16="http://schemas.microsoft.com/office/drawing/2014/main" id="{F1FB72FF-1A66-9C03-AACC-A04FB5A244D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38900" y="1062900"/>
            <a:ext cx="6018000" cy="778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"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Aptos" panose="020B0004020202020204" pitchFamily="34" charset="0"/>
                <a:ea typeface="Times"/>
                <a:cs typeface="Times"/>
                <a:sym typeface="Times"/>
              </a:rPr>
              <a:t>Thank you</a:t>
            </a:r>
          </a:p>
        </p:txBody>
      </p:sp>
      <p:pic>
        <p:nvPicPr>
          <p:cNvPr id="98" name="Google Shape;98;p22" hidden="1">
            <a:extLst>
              <a:ext uri="{FF2B5EF4-FFF2-40B4-BE49-F238E27FC236}">
                <a16:creationId xmlns:a16="http://schemas.microsoft.com/office/drawing/2014/main" id="{8D9EA2E3-FF8D-0343-DFD3-809709EAA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92003" y="772051"/>
            <a:ext cx="464900" cy="464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17643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243</Words>
  <Application>Microsoft Macintosh PowerPoint</Application>
  <PresentationFormat>On-screen Show (4:3)</PresentationFormat>
  <Paragraphs>41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Times</vt:lpstr>
      <vt:lpstr>Aptos</vt:lpstr>
      <vt:lpstr>Arial</vt:lpstr>
      <vt:lpstr>Franklin Gothic</vt:lpstr>
      <vt:lpstr>standard</vt:lpstr>
      <vt:lpstr>Eva de LERA  Executive Director  Otilia KOCSIS Senior Researcher   Raising the Floor (RtF) https://raisingthefloor.org/ </vt:lpstr>
      <vt:lpstr>Interests</vt:lpstr>
      <vt:lpstr>Expectations</vt:lpstr>
      <vt:lpstr>Relevant background</vt:lpstr>
      <vt:lpstr>Ideas for actions</vt:lpstr>
      <vt:lpstr>What we bring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Eva de Lera</cp:lastModifiedBy>
  <cp:revision>2</cp:revision>
  <dcterms:modified xsi:type="dcterms:W3CDTF">2026-05-18T18:35:52Z</dcterms:modified>
</cp:coreProperties>
</file>