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48" r:id="rId1"/>
    <p:sldMasterId id="2147483737" r:id="rId2"/>
    <p:sldMasterId id="2147483649" r:id="rId3"/>
    <p:sldMasterId id="2147483650" r:id="rId4"/>
  </p:sldMasterIdLst>
  <p:notesMasterIdLst>
    <p:notesMasterId r:id="rId9"/>
  </p:notesMasterIdLst>
  <p:handoutMasterIdLst>
    <p:handoutMasterId r:id="rId10"/>
  </p:handoutMasterIdLst>
  <p:sldIdLst>
    <p:sldId id="889" r:id="rId5"/>
    <p:sldId id="891" r:id="rId6"/>
    <p:sldId id="890" r:id="rId7"/>
    <p:sldId id="892" r:id="rId8"/>
  </p:sldIdLst>
  <p:sldSz cx="9144000" cy="6858000" type="screen4x3"/>
  <p:notesSz cx="6797675" cy="99298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ter" initials="p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009999"/>
    <a:srgbClr val="70AD47"/>
    <a:srgbClr val="44546A"/>
    <a:srgbClr val="A4CE88"/>
    <a:srgbClr val="CC0000"/>
    <a:srgbClr val="FFABAB"/>
    <a:srgbClr val="F27E9A"/>
    <a:srgbClr val="FFFF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36" autoAdjust="0"/>
    <p:restoredTop sz="91121" autoAdjust="0"/>
  </p:normalViewPr>
  <p:slideViewPr>
    <p:cSldViewPr snapToGrid="0">
      <p:cViewPr varScale="1">
        <p:scale>
          <a:sx n="90" d="100"/>
          <a:sy n="90" d="100"/>
        </p:scale>
        <p:origin x="808" y="92"/>
      </p:cViewPr>
      <p:guideLst>
        <p:guide orient="horz" pos="1008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25" d="100"/>
          <a:sy n="125" d="100"/>
        </p:scale>
        <p:origin x="2178" y="-96"/>
      </p:cViewPr>
      <p:guideLst>
        <p:guide orient="horz" pos="3128"/>
        <p:guide pos="214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B8E7A-380F-459C-BD74-110C8653F5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94C8B-0947-4301-93E9-0D52CB832168}" type="datetimeFigureOut">
              <a:rPr lang="en-US" smtClean="0"/>
              <a:t>5/18/2026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06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7913" y="865188"/>
            <a:ext cx="4641850" cy="3482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/>
              <a:t>Klicken Sie, um die Formate des Vorlagentextes zu bearbeiten</a:t>
            </a:r>
          </a:p>
          <a:p>
            <a:pPr lvl="1"/>
            <a:r>
              <a:rPr lang="fr-FR" altLang="en-US" noProof="0"/>
              <a:t>Zweite Ebene</a:t>
            </a:r>
          </a:p>
          <a:p>
            <a:pPr lvl="2"/>
            <a:r>
              <a:rPr lang="fr-FR" altLang="en-US" noProof="0"/>
              <a:t>Dritte Ebene</a:t>
            </a:r>
          </a:p>
          <a:p>
            <a:pPr lvl="3"/>
            <a:r>
              <a:rPr lang="fr-FR" altLang="en-US" noProof="0"/>
              <a:t>Vierte Ebene</a:t>
            </a:r>
          </a:p>
          <a:p>
            <a:pPr lvl="4"/>
            <a:r>
              <a:rPr lang="fr-FR" alt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25773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574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5904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A4A20-8F73-8077-AD92-7A932592D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42D375-BE42-8175-91F1-3C9AF15FA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75034-7C5E-9AC6-2C98-A78BCF9A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87D24-D204-A83C-0C8D-55BC5463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BBF17-A8EC-12E8-837D-758323CCB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33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59816-9BDC-7F13-B661-D55C57606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C15DA-E7D4-5859-5507-CE0AD19C8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C2026-2419-B197-042C-BB78A15C7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4EF50-5D85-0CED-17F6-9D14E6D7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BC848-822A-31C0-E029-7DCA04A6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310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34C7-4FF7-6662-A2A9-33AA7FD04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9672D-A842-79A1-D80E-AE3CBAC4A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642CF-019D-98ED-9D93-D4EC08B52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63809-5157-CDFA-F95A-2FF630E4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097C0-2D95-51DC-5003-57C0D8EA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83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A9A8-E371-E31F-FB91-E74957A0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3D0D9-1245-A3D3-B05D-FB5D24910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CE5E2-D09C-3693-64C2-2E7D6ACCB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9283E-3315-90C0-FA5C-1E97E4804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8ADCE-3D8E-20B6-FC3F-63611407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4FA9F-3B34-E138-CDDD-22AA61FA0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424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A9AC5-CD8E-A010-3B40-D23B8931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CEEC3-ACC2-6B0B-BB2B-D32605793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4A3D8-D1AF-1E33-40F1-C2EF3D6E3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B35F2D-020A-F25F-03FA-160900FD7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EE1E1-3F2B-3EAC-CF7B-4CCF7B33FC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752314-5C79-D279-22E6-FA057ED0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F5425-5682-FF0D-D32C-5B50988F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1790C1-D6A6-DFF4-D057-0FD0F9F5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76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32B5C-BAB3-5335-917D-DDF80FEDB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B1BD2B-3FDF-90EB-2773-4152BA1CD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5191D-D1F9-33E3-FC4C-1AA9F8AB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A0BB7-0FFE-F564-BBB0-37C702CCC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151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98E31D-8C5A-7697-25CD-01048F86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1192E2-0E59-63A2-1BCD-034B5FBC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081F-1D3A-B22A-29BD-C8E04F2F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99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4559D-BA9C-016B-5F52-5DAAF3AE0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409CF-743D-495F-7A78-B9581E918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81B22-6BC1-7073-9778-9D9EC75D4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7582A-DAE5-8DD1-5459-B5D02A0F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8C06B-4D7F-A432-ED83-11480CB6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77439-5A4E-8641-61D4-56D9BDB5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120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3A5FF-C1CE-8FE6-DDF4-FB604EBD3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E49F2F-2E42-A7A6-6580-946CA8C4A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623D9-21AC-7FCE-22EA-05CCAC78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CFA432-72C1-B717-45C0-0272A9307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EE639-C50E-5AEA-FEE3-1EA29A80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4CDA8-7D9B-056E-FACA-332BBFA1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0578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30198-3E2B-BFDC-582A-8C4D48AD2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B66C2-2250-EA0F-7EA8-3363EB25B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8D73B-8571-C00E-6DB6-5FDCD56A0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64C9F-C37D-96A8-6C00-A4CCF4DE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F7A86-673E-5E55-BD26-DA408BAC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030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43DBC8-7A79-20AB-A6F7-100B69D87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FCE52-DDDD-A912-3680-A32F4F696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1061B-9412-F3B6-D705-31526F58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756FC-F793-62AF-D375-28DA33EF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20DAB-3E01-D793-EC89-5CD96620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28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Line 3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1057" name="Line 3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1058" name="Rectangle 3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Kick-Off ERCIM WG IDE, Online	</a:t>
            </a:r>
            <a:fld id="{E22554EB-9170-418D-A2B0-F3C43708F219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</a:t>
            </a:r>
            <a:r>
              <a:rPr lang="en-GB" altLang="en-US" sz="1800" i="1" baseline="0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 May</a:t>
            </a: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 2026</a:t>
            </a:r>
          </a:p>
        </p:txBody>
      </p:sp>
      <p:pic>
        <p:nvPicPr>
          <p:cNvPr id="1029" name="Picture 36" descr="logo200x156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682625" y="2444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23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  <p:sldLayoutId id="2147483655" r:id="rId11"/>
    <p:sldLayoutId id="2147483653" r:id="rId12"/>
    <p:sldLayoutId id="2147483652" r:id="rId13"/>
    <p:sldLayoutId id="2147483651" r:id="rId14"/>
    <p:sldLayoutId id="2147483736" r:id="rId15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4456DD-7E5C-F5F5-6F17-359602017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A3767-2EFB-DB6B-B4D4-9F1FCB97A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9FA74-8CF9-E62A-A467-FD84E6E16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961C9-B1CC-4C08-8841-C6146CC8D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B4DCF-1B03-95B7-E112-1538C159D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08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65539" name="Line 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65540" name="Rectangle 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Human Capital Task Group 	</a:t>
            </a:r>
            <a:fld id="{985C5E95-890B-4955-BBD5-D4F78E33CB53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 6 June 2013, Cyprus</a:t>
            </a:r>
          </a:p>
        </p:txBody>
      </p:sp>
      <p:pic>
        <p:nvPicPr>
          <p:cNvPr id="16389" name="Picture 5" descr="logo200x156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82625" y="2317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5543" name="Text Box 7"/>
          <p:cNvSpPr txBox="1">
            <a:spLocks noChangeArrowheads="1"/>
          </p:cNvSpPr>
          <p:nvPr userDrawn="1"/>
        </p:nvSpPr>
        <p:spPr bwMode="auto">
          <a:xfrm>
            <a:off x="4114800" y="152400"/>
            <a:ext cx="44958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GB" altLang="en-US" sz="2800">
              <a:solidFill>
                <a:srgbClr val="D0200E"/>
              </a:solidFill>
              <a:latin typeface="Franklin Gothic Medium" panose="020B0603020102020204" pitchFamily="34" charset="0"/>
              <a:cs typeface="+mn-cs"/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 userDrawn="1"/>
        </p:nvSpPr>
        <p:spPr bwMode="auto">
          <a:xfrm>
            <a:off x="4281488" y="153988"/>
            <a:ext cx="44958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en-GB" altLang="en-US" sz="2800">
                <a:solidFill>
                  <a:srgbClr val="D0200E"/>
                </a:solidFill>
                <a:latin typeface="Franklin Gothic Medium" panose="020B0603020102020204" pitchFamily="34" charset="0"/>
                <a:cs typeface="+mn-cs"/>
              </a:rPr>
              <a:t>Current Status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Line 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81923" name="Line 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81924" name="Rectangle 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t>Human Capital Task Group 	</a:t>
            </a:r>
            <a:fld id="{FE5FF8C8-927F-4032-A1E5-38520DE9EDE3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 6 June 2013, Cyprus</a:t>
            </a:r>
          </a:p>
        </p:txBody>
      </p:sp>
      <p:pic>
        <p:nvPicPr>
          <p:cNvPr id="28677" name="Picture 5" descr="logo200x156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82625" y="2317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81927" name="Text Box 7"/>
          <p:cNvSpPr txBox="1">
            <a:spLocks noChangeArrowheads="1"/>
          </p:cNvSpPr>
          <p:nvPr userDrawn="1"/>
        </p:nvSpPr>
        <p:spPr bwMode="auto">
          <a:xfrm>
            <a:off x="4114800" y="152400"/>
            <a:ext cx="44958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GB" altLang="en-US" sz="2800">
              <a:solidFill>
                <a:srgbClr val="D0200E"/>
              </a:solidFill>
              <a:latin typeface="Franklin Gothic Medium" panose="020B0603020102020204" pitchFamily="34" charset="0"/>
              <a:cs typeface="+mn-cs"/>
            </a:endParaRPr>
          </a:p>
        </p:txBody>
      </p:sp>
      <p:sp>
        <p:nvSpPr>
          <p:cNvPr id="81928" name="Text Box 8"/>
          <p:cNvSpPr txBox="1">
            <a:spLocks noChangeArrowheads="1"/>
          </p:cNvSpPr>
          <p:nvPr userDrawn="1"/>
        </p:nvSpPr>
        <p:spPr bwMode="auto">
          <a:xfrm>
            <a:off x="4281488" y="153988"/>
            <a:ext cx="44958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en-GB" altLang="en-US" sz="2800">
                <a:solidFill>
                  <a:srgbClr val="D0200E"/>
                </a:solidFill>
                <a:latin typeface="Franklin Gothic Medium" panose="020B0603020102020204" pitchFamily="34" charset="0"/>
                <a:cs typeface="+mn-cs"/>
              </a:rPr>
              <a:t>Current Status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1C7E-0660-1352-E07D-17F99A9F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4BD4AF-A5DA-843D-F1FB-E5772E8D2D2C}"/>
              </a:ext>
            </a:extLst>
          </p:cNvPr>
          <p:cNvSpPr txBox="1">
            <a:spLocks/>
          </p:cNvSpPr>
          <p:nvPr/>
        </p:nvSpPr>
        <p:spPr>
          <a:xfrm>
            <a:off x="1143000" y="2004802"/>
            <a:ext cx="6858000" cy="3190954"/>
          </a:xfrm>
          <a:prstGeom prst="rect">
            <a:avLst/>
          </a:prstGeom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fr-FR" altLang="en-US" sz="3600" b="0" i="0" kern="1200" dirty="0" err="1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br>
              <a:rPr lang="en-US" b="1" dirty="0">
                <a:latin typeface="Aptos" panose="020B0004020202020204" pitchFamily="34" charset="0"/>
              </a:rPr>
            </a:br>
            <a:br>
              <a:rPr lang="en-US" dirty="0"/>
            </a:br>
            <a:br>
              <a:rPr lang="en-US" b="1" dirty="0">
                <a:latin typeface="Aptos" panose="020B0004020202020204" pitchFamily="34" charset="0"/>
              </a:rPr>
            </a:br>
            <a:r>
              <a:rPr lang="en-US" dirty="0"/>
              <a:t>Maria MAKRIDAKI</a:t>
            </a:r>
            <a:br>
              <a:rPr lang="en-US" sz="1200" dirty="0"/>
            </a:br>
            <a:r>
              <a:rPr lang="en-US" dirty="0"/>
              <a:t>FORTH-ICS</a:t>
            </a:r>
            <a:br>
              <a:rPr lang="en-US" dirty="0"/>
            </a:br>
            <a:r>
              <a:rPr lang="en-US" dirty="0"/>
              <a:t>Business Development and Innovation Manager</a:t>
            </a:r>
          </a:p>
          <a:p>
            <a:endParaRPr lang="el-GR" dirty="0"/>
          </a:p>
          <a:p>
            <a:r>
              <a:rPr lang="en-US" sz="2800" dirty="0">
                <a:latin typeface="Aptos" panose="020B0004020202020204" pitchFamily="34" charset="0"/>
              </a:rPr>
              <a:t>makridaki@ics.forth.gr</a:t>
            </a:r>
            <a:endParaRPr lang="en-US" sz="6600" dirty="0"/>
          </a:p>
        </p:txBody>
      </p:sp>
      <p:pic>
        <p:nvPicPr>
          <p:cNvPr id="1026" name="Picture 2" descr="Institute of Computer Science (ICS), FORTH | IESL-FORTH">
            <a:extLst>
              <a:ext uri="{FF2B5EF4-FFF2-40B4-BE49-F238E27FC236}">
                <a16:creationId xmlns:a16="http://schemas.microsoft.com/office/drawing/2014/main" id="{3B11E324-2459-4A24-A482-D9523BED86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t="35312" r="6506" b="37287"/>
          <a:stretch/>
        </p:blipFill>
        <p:spPr bwMode="auto">
          <a:xfrm>
            <a:off x="6554549" y="863147"/>
            <a:ext cx="1909720" cy="61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937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D7C24-6C4C-62DB-ECB7-23453DBE1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F35B-B0CF-CF77-FC66-26402107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3B70E5-259D-EA38-FCE5-F8B7C5A9AAA3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>
                <a:latin typeface="+mn-lt"/>
              </a:rPr>
              <a:t>Your expectations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0BC4CB-B6FB-CB7A-8F85-77535C74B62D}"/>
              </a:ext>
            </a:extLst>
          </p:cNvPr>
          <p:cNvSpPr txBox="1">
            <a:spLocks/>
          </p:cNvSpPr>
          <p:nvPr/>
        </p:nvSpPr>
        <p:spPr>
          <a:xfrm>
            <a:off x="628650" y="2057361"/>
            <a:ext cx="7886700" cy="4120507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Exchange of best practices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Networking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Co-development of collaborative initiatives related to gender inclusivity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Opportunities for joint European proposals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7020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E34CC-A55F-66B7-185D-482BBB92A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C46B-DA18-77DC-BB9A-D936367E2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A22DF9-6686-3436-38A5-C7E4CBE8E127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>
                <a:latin typeface="+mn-lt"/>
              </a:rPr>
              <a:t>Relevant background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B6FB15-ACE7-CD40-7F38-D4DE5D428F12}"/>
              </a:ext>
            </a:extLst>
          </p:cNvPr>
          <p:cNvSpPr txBox="1">
            <a:spLocks/>
          </p:cNvSpPr>
          <p:nvPr/>
        </p:nvSpPr>
        <p:spPr>
          <a:xfrm>
            <a:off x="628650" y="2057361"/>
            <a:ext cx="7886700" cy="4120507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Involved in activities related to gender inclusivity and participation in research and innovation ecosystems at FORTH-ICS.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Contribution to the </a:t>
            </a:r>
            <a:r>
              <a:rPr lang="en-US" sz="2000" dirty="0" err="1">
                <a:latin typeface="+mn-lt"/>
              </a:rPr>
              <a:t>MindGenderGap</a:t>
            </a:r>
            <a:r>
              <a:rPr lang="en-US" sz="2000" dirty="0">
                <a:latin typeface="+mn-lt"/>
              </a:rPr>
              <a:t> ICT project, which focuses on understanding and addressing gender disparities in the ICT sector through research, stakeholder engagement, and awareness-building activities.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0735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953FB-1AA3-27BF-9456-F26BD2F0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E537E-DA5C-5C7A-16A7-217F9978F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0180A8-B21D-09CD-33C6-FB2FED12F680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/>
              <a:t>Ideas for actions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67C7595-6630-C64B-D1EF-738C107F9215}"/>
              </a:ext>
            </a:extLst>
          </p:cNvPr>
          <p:cNvSpPr txBox="1">
            <a:spLocks/>
          </p:cNvSpPr>
          <p:nvPr/>
        </p:nvSpPr>
        <p:spPr>
          <a:xfrm>
            <a:off x="628650" y="2057361"/>
            <a:ext cx="7886700" cy="4120507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algn="l"/>
            <a:r>
              <a:rPr lang="en-US" sz="2000" dirty="0"/>
              <a:t>Content creation for awareness-raising activities and campaigns related to gender inclusivity in research and innovation  </a:t>
            </a:r>
          </a:p>
          <a:p>
            <a:pPr algn="l"/>
            <a:endParaRPr lang="en-US" sz="2000" i="1" dirty="0">
              <a:latin typeface="+mn-lt"/>
            </a:endParaRPr>
          </a:p>
          <a:p>
            <a:pPr algn="l"/>
            <a:r>
              <a:rPr lang="en-US" sz="2000" dirty="0"/>
              <a:t>Joint proposals for relevant European calls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Interested in activities promoting inclusive innovation, youth engagement, and gender-sensitive approaches in research and entrepreneurship.</a:t>
            </a:r>
          </a:p>
          <a:p>
            <a:pPr algn="l"/>
            <a:endParaRPr lang="en-US" sz="2000" dirty="0"/>
          </a:p>
          <a:p>
            <a:pPr algn="l"/>
            <a:endParaRPr lang="en-US" sz="2000" i="1" dirty="0">
              <a:latin typeface="+mn-lt"/>
            </a:endParaRPr>
          </a:p>
          <a:p>
            <a:pPr algn="l"/>
            <a:endParaRPr lang="en-US" sz="2000" i="1" kern="1200" dirty="0">
              <a:solidFill>
                <a:schemeClr val="tx2"/>
              </a:solidFill>
              <a:effectLst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3656374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standard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_standard">
      <a:majorFont>
        <a:latin typeface="Times"/>
        <a:ea typeface=""/>
        <a:cs typeface="Arial"/>
      </a:majorFont>
      <a:minorFont>
        <a:latin typeface="Time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1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standard">
      <a:majorFont>
        <a:latin typeface="Times"/>
        <a:ea typeface=""/>
        <a:cs typeface="Arial"/>
      </a:majorFont>
      <a:minorFont>
        <a:latin typeface="Time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2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9):Microsoft Office 2001:Modèles:Présentations:Modèles:Usine</Template>
  <TotalTime>24372</TotalTime>
  <Pages>16</Pages>
  <Words>137</Words>
  <Application>Microsoft Office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Aptos</vt:lpstr>
      <vt:lpstr>Aptos Display</vt:lpstr>
      <vt:lpstr>Arial</vt:lpstr>
      <vt:lpstr>Franklin Gothic Demi</vt:lpstr>
      <vt:lpstr>Franklin Gothic Medium</vt:lpstr>
      <vt:lpstr>Times</vt:lpstr>
      <vt:lpstr>standard</vt:lpstr>
      <vt:lpstr>Custom Design</vt:lpstr>
      <vt:lpstr>1_standard</vt:lpstr>
      <vt:lpstr>2_standard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ERCIM slides</dc:title>
  <dc:subject/>
  <dc:creator>ERCIM</dc:creator>
  <cp:keywords/>
  <dc:description/>
  <cp:lastModifiedBy>Maria Makridaki</cp:lastModifiedBy>
  <cp:revision>946</cp:revision>
  <cp:lastPrinted>2019-10-22T13:58:09Z</cp:lastPrinted>
  <dcterms:created xsi:type="dcterms:W3CDTF">1998-08-24T17:10:24Z</dcterms:created>
  <dcterms:modified xsi:type="dcterms:W3CDTF">2026-05-22T08:49:04Z</dcterms:modified>
</cp:coreProperties>
</file>