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bookmarkIdSeed="3">
  <p:sldMasterIdLst>
    <p:sldMasterId id="2147483648" r:id="rId1"/>
    <p:sldMasterId id="2147483737" r:id="rId2"/>
    <p:sldMasterId id="2147483649" r:id="rId3"/>
    <p:sldMasterId id="2147483650" r:id="rId4"/>
  </p:sldMasterIdLst>
  <p:notesMasterIdLst>
    <p:notesMasterId r:id="rId11"/>
  </p:notesMasterIdLst>
  <p:handoutMasterIdLst>
    <p:handoutMasterId r:id="rId12"/>
  </p:handoutMasterIdLst>
  <p:sldIdLst>
    <p:sldId id="889" r:id="rId5"/>
    <p:sldId id="891" r:id="rId6"/>
    <p:sldId id="894" r:id="rId7"/>
    <p:sldId id="892" r:id="rId8"/>
    <p:sldId id="895" r:id="rId9"/>
    <p:sldId id="896" r:id="rId10"/>
  </p:sldIdLst>
  <p:sldSz cx="9144000" cy="6858000" type="screen4x3"/>
  <p:notesSz cx="6797675" cy="99298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imes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imes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imes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imes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imes" pitchFamily="18" charset="0"/>
        <a:ea typeface="+mn-ea"/>
        <a:cs typeface="Arial" charset="0"/>
      </a:defRPr>
    </a:lvl5pPr>
    <a:lvl6pPr marL="2286000" algn="l" defTabSz="914400" rtl="0" eaLnBrk="1" latinLnBrk="0" hangingPunct="1">
      <a:defRPr sz="4000" kern="1200">
        <a:solidFill>
          <a:schemeClr val="tx1"/>
        </a:solidFill>
        <a:latin typeface="Times" pitchFamily="18" charset="0"/>
        <a:ea typeface="+mn-ea"/>
        <a:cs typeface="Arial" charset="0"/>
      </a:defRPr>
    </a:lvl6pPr>
    <a:lvl7pPr marL="2743200" algn="l" defTabSz="914400" rtl="0" eaLnBrk="1" latinLnBrk="0" hangingPunct="1">
      <a:defRPr sz="4000" kern="1200">
        <a:solidFill>
          <a:schemeClr val="tx1"/>
        </a:solidFill>
        <a:latin typeface="Times" pitchFamily="18" charset="0"/>
        <a:ea typeface="+mn-ea"/>
        <a:cs typeface="Arial" charset="0"/>
      </a:defRPr>
    </a:lvl7pPr>
    <a:lvl8pPr marL="3200400" algn="l" defTabSz="914400" rtl="0" eaLnBrk="1" latinLnBrk="0" hangingPunct="1">
      <a:defRPr sz="4000" kern="1200">
        <a:solidFill>
          <a:schemeClr val="tx1"/>
        </a:solidFill>
        <a:latin typeface="Times" pitchFamily="18" charset="0"/>
        <a:ea typeface="+mn-ea"/>
        <a:cs typeface="Arial" charset="0"/>
      </a:defRPr>
    </a:lvl8pPr>
    <a:lvl9pPr marL="3657600" algn="l" defTabSz="914400" rtl="0" eaLnBrk="1" latinLnBrk="0" hangingPunct="1">
      <a:defRPr sz="4000" kern="1200">
        <a:solidFill>
          <a:schemeClr val="tx1"/>
        </a:solidFill>
        <a:latin typeface="Times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008">
          <p15:clr>
            <a:srgbClr val="A4A3A4"/>
          </p15:clr>
        </p15:guide>
        <p15:guide id="2" pos="38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eter" initials="pk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66"/>
    <a:srgbClr val="009999"/>
    <a:srgbClr val="70AD47"/>
    <a:srgbClr val="44546A"/>
    <a:srgbClr val="A4CE88"/>
    <a:srgbClr val="CC0000"/>
    <a:srgbClr val="FFABAB"/>
    <a:srgbClr val="F27E9A"/>
    <a:srgbClr val="FFFF66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6253" autoAdjust="0"/>
  </p:normalViewPr>
  <p:slideViewPr>
    <p:cSldViewPr snapToGrid="0">
      <p:cViewPr varScale="1">
        <p:scale>
          <a:sx n="64" d="100"/>
          <a:sy n="64" d="100"/>
        </p:scale>
        <p:origin x="1364" y="32"/>
      </p:cViewPr>
      <p:guideLst>
        <p:guide orient="horz" pos="1008"/>
        <p:guide pos="38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125" d="100"/>
          <a:sy n="125" d="100"/>
        </p:scale>
        <p:origin x="2178" y="-96"/>
      </p:cViewPr>
      <p:guideLst>
        <p:guide orient="horz" pos="3128"/>
        <p:guide pos="2141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3"/>
          </p:nvPr>
        </p:nvSpPr>
        <p:spPr>
          <a:xfrm>
            <a:off x="3849688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BB8E7A-380F-459C-BD74-110C8653F5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494C8B-0947-4301-93E9-0D52CB832168}" type="datetimeFigureOut">
              <a:rPr lang="en-US" smtClean="0"/>
              <a:t>13-May-26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3061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77913" y="865188"/>
            <a:ext cx="4641850" cy="34829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7244" y="4726844"/>
            <a:ext cx="4983192" cy="374994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noProof="0"/>
              <a:t>Klicken Sie, um die Formate des Vorlagentextes zu bearbeiten</a:t>
            </a:r>
          </a:p>
          <a:p>
            <a:pPr lvl="1"/>
            <a:r>
              <a:rPr lang="fr-FR" altLang="en-US" noProof="0"/>
              <a:t>Zweite Ebene</a:t>
            </a:r>
          </a:p>
          <a:p>
            <a:pPr lvl="2"/>
            <a:r>
              <a:rPr lang="fr-FR" altLang="en-US" noProof="0"/>
              <a:t>Dritte Ebene</a:t>
            </a:r>
          </a:p>
          <a:p>
            <a:pPr lvl="3"/>
            <a:r>
              <a:rPr lang="fr-FR" altLang="en-US" noProof="0"/>
              <a:t>Vierte Ebene</a:t>
            </a:r>
          </a:p>
          <a:p>
            <a:pPr lvl="4"/>
            <a:r>
              <a:rPr lang="fr-FR" altLang="en-US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0257739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3926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Context</a:t>
            </a:r>
            <a:r>
              <a:rPr lang="en-US" dirty="0"/>
              <a:t> ERCIM's current activities already reflect a genuine commitment to D&amp;I — through mobility </a:t>
            </a:r>
            <a:r>
              <a:rPr lang="en-US" dirty="0" err="1"/>
              <a:t>programmes</a:t>
            </a:r>
            <a:r>
              <a:rPr lang="en-US" dirty="0"/>
              <a:t>, international cooperation, and outreach — yet efforts remain fragmented across member institutions and dispersed across different activities (European projects, the Fellowship Programme, ERCIM News for instance).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71569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latin typeface="Franklin Gothic Book" panose="020B0503020102020204" pitchFamily="34" charset="0"/>
              </a:rPr>
              <a:t>My background on this topic. I have been working at the ERCIM office since 2001 and am a member of the Human Capital Task Group — giving me a long-standing view of how talent and inclusion evolve across our community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04495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28CC1-1A49-E676-91CA-0C8659ABE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F2946A-A5FE-7B8E-F1A5-493E71B682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BB6391-E1C8-5F6B-776F-83EB3A6EF3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775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35741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5625"/>
            <a:ext cx="3867150" cy="2098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76700"/>
            <a:ext cx="3867150" cy="21002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28650" y="365125"/>
            <a:ext cx="7886700" cy="58118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59046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A4A20-8F73-8077-AD92-7A932592D7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42D375-BE42-8175-91F1-3C9AF15FA1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E75034-7C5E-9AC6-2C98-A78BCF9A6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6D88-6899-3E4D-8EA0-401D08C15DA0}" type="datetimeFigureOut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887D24-D204-A83C-0C8D-55BC54634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9BBF17-A8EC-12E8-837D-758323CCB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84879-38FD-B449-8503-0D404F2CF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4332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59816-9BDC-7F13-B661-D55C57606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C15DA-E7D4-5859-5507-CE0AD19C87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8C2026-2419-B197-042C-BB78A15C7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6D88-6899-3E4D-8EA0-401D08C15DA0}" type="datetimeFigureOut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A4EF50-5D85-0CED-17F6-9D14E6D75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DBC848-822A-31C0-E029-7DCA04A68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84879-38FD-B449-8503-0D404F2CF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9310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D34C7-4FF7-6662-A2A9-33AA7FD04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19672D-A842-79A1-D80E-AE3CBAC4AA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C642CF-019D-98ED-9D93-D4EC08B52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6D88-6899-3E4D-8EA0-401D08C15DA0}" type="datetimeFigureOut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563809-5157-CDFA-F95A-2FF630E49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1097C0-2D95-51DC-5003-57C0D8EAD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84879-38FD-B449-8503-0D404F2CF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834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5A9A8-E371-E31F-FB91-E74957A09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83D0D9-1245-A3D3-B05D-FB5D24910A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9CE5E2-D09C-3693-64C2-2E7D6ACCB7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B9283E-3315-90C0-FA5C-1E97E4804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6D88-6899-3E4D-8EA0-401D08C15DA0}" type="datetimeFigureOut">
              <a:rPr lang="en-GB" smtClean="0"/>
              <a:t>13/05/2026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B8ADCE-3D8E-20B6-FC3F-63611407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F4FA9F-3B34-E138-CDDD-22AA61FA0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84879-38FD-B449-8503-0D404F2CF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54245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A9AC5-CD8E-A010-3B40-D23B89310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9CEEC3-ACC2-6B0B-BB2B-D326057934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F4A3D8-D1AF-1E33-40F1-C2EF3D6E3E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B35F2D-020A-F25F-03FA-160900FD7F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7EE1E1-3F2B-3EAC-CF7B-4CCF7B33FC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752314-5C79-D279-22E6-FA057ED0D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6D88-6899-3E4D-8EA0-401D08C15DA0}" type="datetimeFigureOut">
              <a:rPr lang="en-GB" smtClean="0"/>
              <a:t>13/05/2026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0F5425-5682-FF0D-D32C-5B50988FD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1790C1-D6A6-DFF4-D057-0FD0F9F5F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84879-38FD-B449-8503-0D404F2CF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10769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32B5C-BAB3-5335-917D-DDF80FEDB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B1BD2B-3FDF-90EB-2773-4152BA1CD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6D88-6899-3E4D-8EA0-401D08C15DA0}" type="datetimeFigureOut">
              <a:rPr lang="en-GB" smtClean="0"/>
              <a:t>13/05/2026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15191D-D1F9-33E3-FC4C-1AA9F8ABD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DA0BB7-0FFE-F564-BBB0-37C702CCC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84879-38FD-B449-8503-0D404F2CF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11518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98E31D-8C5A-7697-25CD-01048F868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6D88-6899-3E4D-8EA0-401D08C15DA0}" type="datetimeFigureOut">
              <a:rPr lang="en-GB" smtClean="0"/>
              <a:t>13/05/2026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1192E2-0E59-63A2-1BCD-034B5FBCD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60081F-1D3A-B22A-29BD-C8E04F2FB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84879-38FD-B449-8503-0D404F2CF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09917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4559D-BA9C-016B-5F52-5DAAF3AE0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4409CF-743D-495F-7A78-B9581E918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881B22-6BC1-7073-9778-9D9EC75D4A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F7582A-DAE5-8DD1-5459-B5D02A0F6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6D88-6899-3E4D-8EA0-401D08C15DA0}" type="datetimeFigureOut">
              <a:rPr lang="en-GB" smtClean="0"/>
              <a:t>13/05/2026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98C06B-4D7F-A432-ED83-11480CB6B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377439-5A4E-8641-61D4-56D9BDB56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84879-38FD-B449-8503-0D404F2CF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81206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3A5FF-C1CE-8FE6-DDF4-FB604EBD3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E49F2F-2E42-A7A6-6580-946CA8C4AE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3623D9-21AC-7FCE-22EA-05CCAC78DC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CFA432-72C1-B717-45C0-0272A9307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6D88-6899-3E4D-8EA0-401D08C15DA0}" type="datetimeFigureOut">
              <a:rPr lang="en-GB" smtClean="0"/>
              <a:t>13/05/2026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7EE639-C50E-5AEA-FEE3-1EA29A807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24CDA8-7D9B-056E-FACA-332BBFA19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84879-38FD-B449-8503-0D404F2CF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40578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30198-3E2B-BFDC-582A-8C4D48AD2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0B66C2-2250-EA0F-7EA8-3363EB25BB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A8D73B-8571-C00E-6DB6-5FDCD56A0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6D88-6899-3E4D-8EA0-401D08C15DA0}" type="datetimeFigureOut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864C9F-C37D-96A8-6C00-A4CCF4DE8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7F7A86-673E-5E55-BD26-DA408BAC8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84879-38FD-B449-8503-0D404F2CF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90304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043DBC8-7A79-20AB-A6F7-100B69D873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5FCE52-DDDD-A912-3680-A32F4F6969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71061B-9412-F3B6-D705-31526F581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6D88-6899-3E4D-8EA0-401D08C15DA0}" type="datetimeFigureOut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1756FC-F793-62AF-D375-28DA33EF7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20DAB-3E01-D793-EC89-5CD96620E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84879-38FD-B449-8503-0D404F2CF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57287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65125"/>
            <a:ext cx="2057400" cy="57610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65125"/>
            <a:ext cx="6019800" cy="57610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65125"/>
            <a:ext cx="2057400" cy="57610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65125"/>
            <a:ext cx="6019800" cy="57610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Line 32"/>
          <p:cNvSpPr>
            <a:spLocks noChangeShapeType="1"/>
          </p:cNvSpPr>
          <p:nvPr userDrawn="1"/>
        </p:nvSpPr>
        <p:spPr bwMode="auto">
          <a:xfrm>
            <a:off x="1600200" y="685800"/>
            <a:ext cx="731520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GB">
              <a:cs typeface="+mn-cs"/>
            </a:endParaRPr>
          </a:p>
        </p:txBody>
      </p:sp>
      <p:sp>
        <p:nvSpPr>
          <p:cNvPr id="1057" name="Line 33"/>
          <p:cNvSpPr>
            <a:spLocks noChangeShapeType="1"/>
          </p:cNvSpPr>
          <p:nvPr userDrawn="1"/>
        </p:nvSpPr>
        <p:spPr bwMode="auto">
          <a:xfrm>
            <a:off x="685800" y="685800"/>
            <a:ext cx="60960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GB">
              <a:cs typeface="+mn-cs"/>
            </a:endParaRPr>
          </a:p>
        </p:txBody>
      </p:sp>
      <p:sp>
        <p:nvSpPr>
          <p:cNvPr id="1058" name="Rectangle 34"/>
          <p:cNvSpPr>
            <a:spLocks noChangeArrowheads="1"/>
          </p:cNvSpPr>
          <p:nvPr userDrawn="1"/>
        </p:nvSpPr>
        <p:spPr bwMode="auto">
          <a:xfrm>
            <a:off x="0" y="6507163"/>
            <a:ext cx="9144000" cy="350837"/>
          </a:xfrm>
          <a:prstGeom prst="rect">
            <a:avLst/>
          </a:prstGeom>
          <a:solidFill>
            <a:srgbClr val="D0200E"/>
          </a:solidFill>
          <a:ln>
            <a:noFill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GB" altLang="en-US" sz="1800" i="1" dirty="0">
                <a:solidFill>
                  <a:schemeClr val="bg1"/>
                </a:solidFill>
                <a:latin typeface="Franklin Gothic Demi" pitchFamily="34" charset="0"/>
                <a:cs typeface="+mn-cs"/>
              </a:rPr>
              <a:t>Kick-Off ERCIM WG IDE, Online	</a:t>
            </a:r>
            <a:fld id="{E22554EB-9170-418D-A2B0-F3C43708F219}" type="slidenum">
              <a:rPr lang="en-GB" altLang="en-US" sz="1800" i="1">
                <a:solidFill>
                  <a:schemeClr val="bg1"/>
                </a:solidFill>
                <a:latin typeface="Franklin Gothic Demi" pitchFamily="34" charset="0"/>
                <a:cs typeface="+mn-cs"/>
              </a:rPr>
              <a:pPr algn="ctr" eaLnBrk="0" hangingPunct="0">
                <a:defRPr/>
              </a:pPr>
              <a:t>‹#›</a:t>
            </a:fld>
            <a:r>
              <a:rPr lang="en-GB" altLang="en-US" sz="1800" i="1" dirty="0">
                <a:solidFill>
                  <a:schemeClr val="bg1"/>
                </a:solidFill>
                <a:latin typeface="Franklin Gothic Demi" pitchFamily="34" charset="0"/>
                <a:cs typeface="+mn-cs"/>
              </a:rPr>
              <a:t>	</a:t>
            </a:r>
            <a:r>
              <a:rPr lang="en-GB" altLang="en-US" sz="1800" i="1" baseline="0" dirty="0">
                <a:solidFill>
                  <a:schemeClr val="bg1"/>
                </a:solidFill>
                <a:latin typeface="Franklin Gothic Demi" pitchFamily="34" charset="0"/>
                <a:cs typeface="+mn-cs"/>
              </a:rPr>
              <a:t> May</a:t>
            </a:r>
            <a:r>
              <a:rPr lang="en-GB" altLang="en-US" sz="1800" i="1" dirty="0">
                <a:solidFill>
                  <a:schemeClr val="bg1"/>
                </a:solidFill>
                <a:latin typeface="Franklin Gothic Demi" pitchFamily="34" charset="0"/>
                <a:cs typeface="+mn-cs"/>
              </a:rPr>
              <a:t> 2026</a:t>
            </a:r>
          </a:p>
        </p:txBody>
      </p:sp>
      <p:pic>
        <p:nvPicPr>
          <p:cNvPr id="1029" name="Picture 36" descr="logo200x156"/>
          <p:cNvPicPr>
            <a:picLocks noChangeAspect="1" noChangeArrowheads="1"/>
          </p:cNvPicPr>
          <p:nvPr userDrawn="1"/>
        </p:nvPicPr>
        <p:blipFill>
          <a:blip r:embed="rId17"/>
          <a:srcRect/>
          <a:stretch>
            <a:fillRect/>
          </a:stretch>
        </p:blipFill>
        <p:spPr bwMode="auto">
          <a:xfrm>
            <a:off x="682625" y="244475"/>
            <a:ext cx="1498600" cy="117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723" r:id="rId2"/>
    <p:sldLayoutId id="2147483663" r:id="rId3"/>
    <p:sldLayoutId id="2147483662" r:id="rId4"/>
    <p:sldLayoutId id="2147483661" r:id="rId5"/>
    <p:sldLayoutId id="2147483660" r:id="rId6"/>
    <p:sldLayoutId id="2147483659" r:id="rId7"/>
    <p:sldLayoutId id="2147483658" r:id="rId8"/>
    <p:sldLayoutId id="2147483657" r:id="rId9"/>
    <p:sldLayoutId id="2147483656" r:id="rId10"/>
    <p:sldLayoutId id="2147483655" r:id="rId11"/>
    <p:sldLayoutId id="2147483653" r:id="rId12"/>
    <p:sldLayoutId id="2147483652" r:id="rId13"/>
    <p:sldLayoutId id="2147483651" r:id="rId14"/>
    <p:sldLayoutId id="2147483736" r:id="rId15"/>
  </p:sldLayoutIdLst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4456DD-7E5C-F5F5-6F17-359602017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9A3767-2EFB-DB6B-B4D4-9F1FCB97A9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49FA74-8CF9-E62A-A467-FD84E6E16C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C76D88-6899-3E4D-8EA0-401D08C15DA0}" type="datetimeFigureOut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3961C9-B1CC-4C08-8841-C6146CC8D2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6B4DCF-1B03-95B7-E112-1538C159D6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484879-38FD-B449-8503-0D404F2CF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1088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Line 2"/>
          <p:cNvSpPr>
            <a:spLocks noChangeShapeType="1"/>
          </p:cNvSpPr>
          <p:nvPr userDrawn="1"/>
        </p:nvSpPr>
        <p:spPr bwMode="auto">
          <a:xfrm>
            <a:off x="1600200" y="685800"/>
            <a:ext cx="731520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GB">
              <a:cs typeface="+mn-cs"/>
            </a:endParaRPr>
          </a:p>
        </p:txBody>
      </p:sp>
      <p:sp>
        <p:nvSpPr>
          <p:cNvPr id="65539" name="Line 3"/>
          <p:cNvSpPr>
            <a:spLocks noChangeShapeType="1"/>
          </p:cNvSpPr>
          <p:nvPr userDrawn="1"/>
        </p:nvSpPr>
        <p:spPr bwMode="auto">
          <a:xfrm>
            <a:off x="685800" y="685800"/>
            <a:ext cx="60960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GB">
              <a:cs typeface="+mn-cs"/>
            </a:endParaRPr>
          </a:p>
        </p:txBody>
      </p:sp>
      <p:sp>
        <p:nvSpPr>
          <p:cNvPr id="65540" name="Rectangle 4"/>
          <p:cNvSpPr>
            <a:spLocks noChangeArrowheads="1"/>
          </p:cNvSpPr>
          <p:nvPr userDrawn="1"/>
        </p:nvSpPr>
        <p:spPr bwMode="auto">
          <a:xfrm>
            <a:off x="0" y="6507163"/>
            <a:ext cx="9144000" cy="350837"/>
          </a:xfrm>
          <a:prstGeom prst="rect">
            <a:avLst/>
          </a:prstGeom>
          <a:solidFill>
            <a:srgbClr val="D0200E"/>
          </a:solidFill>
          <a:ln>
            <a:noFill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GB" altLang="en-US" sz="1800" i="1" dirty="0">
                <a:solidFill>
                  <a:schemeClr val="bg1"/>
                </a:solidFill>
                <a:latin typeface="Franklin Gothic Demi" pitchFamily="34" charset="0"/>
                <a:cs typeface="+mn-cs"/>
              </a:rPr>
              <a:t>Human Capital Task Group 	</a:t>
            </a:r>
            <a:fld id="{985C5E95-890B-4955-BBD5-D4F78E33CB53}" type="slidenum">
              <a:rPr lang="en-GB" altLang="en-US" sz="1800" i="1">
                <a:solidFill>
                  <a:schemeClr val="bg1"/>
                </a:solidFill>
                <a:latin typeface="Franklin Gothic Demi" pitchFamily="34" charset="0"/>
                <a:cs typeface="+mn-cs"/>
              </a:rPr>
              <a:pPr algn="ctr" eaLnBrk="0" hangingPunct="0">
                <a:defRPr/>
              </a:pPr>
              <a:t>‹#›</a:t>
            </a:fld>
            <a:r>
              <a:rPr lang="en-GB" altLang="en-US" sz="1800" i="1" dirty="0">
                <a:solidFill>
                  <a:schemeClr val="bg1"/>
                </a:solidFill>
                <a:latin typeface="Franklin Gothic Demi" pitchFamily="34" charset="0"/>
                <a:cs typeface="+mn-cs"/>
              </a:rPr>
              <a:t>	 6 June 2013, Cyprus</a:t>
            </a:r>
          </a:p>
        </p:txBody>
      </p:sp>
      <p:pic>
        <p:nvPicPr>
          <p:cNvPr id="16389" name="Picture 5" descr="logo200x156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682625" y="231775"/>
            <a:ext cx="1498600" cy="117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0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65543" name="Text Box 7"/>
          <p:cNvSpPr txBox="1">
            <a:spLocks noChangeArrowheads="1"/>
          </p:cNvSpPr>
          <p:nvPr userDrawn="1"/>
        </p:nvSpPr>
        <p:spPr bwMode="auto">
          <a:xfrm>
            <a:off x="4114800" y="152400"/>
            <a:ext cx="4495800" cy="51911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r" eaLnBrk="0" hangingPunct="0">
              <a:spcBef>
                <a:spcPct val="50000"/>
              </a:spcBef>
              <a:defRPr/>
            </a:pPr>
            <a:endParaRPr lang="en-GB" altLang="en-US" sz="2800">
              <a:solidFill>
                <a:srgbClr val="D0200E"/>
              </a:solidFill>
              <a:latin typeface="Franklin Gothic Medium" panose="020B0603020102020204" pitchFamily="34" charset="0"/>
              <a:cs typeface="+mn-cs"/>
            </a:endParaRPr>
          </a:p>
        </p:txBody>
      </p:sp>
      <p:sp>
        <p:nvSpPr>
          <p:cNvPr id="65544" name="Text Box 8"/>
          <p:cNvSpPr txBox="1">
            <a:spLocks noChangeArrowheads="1"/>
          </p:cNvSpPr>
          <p:nvPr userDrawn="1"/>
        </p:nvSpPr>
        <p:spPr bwMode="auto">
          <a:xfrm>
            <a:off x="4281488" y="153988"/>
            <a:ext cx="4495800" cy="5191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r" eaLnBrk="0" hangingPunct="0">
              <a:spcBef>
                <a:spcPct val="50000"/>
              </a:spcBef>
              <a:defRPr/>
            </a:pPr>
            <a:r>
              <a:rPr lang="en-GB" altLang="en-US" sz="2800">
                <a:solidFill>
                  <a:srgbClr val="D0200E"/>
                </a:solidFill>
                <a:latin typeface="Franklin Gothic Medium" panose="020B0603020102020204" pitchFamily="34" charset="0"/>
                <a:cs typeface="+mn-cs"/>
              </a:rPr>
              <a:t>Current Status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3" r:id="rId3"/>
    <p:sldLayoutId id="2147483672" r:id="rId4"/>
    <p:sldLayoutId id="2147483671" r:id="rId5"/>
    <p:sldLayoutId id="2147483670" r:id="rId6"/>
    <p:sldLayoutId id="2147483669" r:id="rId7"/>
    <p:sldLayoutId id="2147483668" r:id="rId8"/>
    <p:sldLayoutId id="2147483667" r:id="rId9"/>
    <p:sldLayoutId id="2147483666" r:id="rId10"/>
    <p:sldLayoutId id="2147483665" r:id="rId11"/>
  </p:sldLayoutIdLst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Line 2"/>
          <p:cNvSpPr>
            <a:spLocks noChangeShapeType="1"/>
          </p:cNvSpPr>
          <p:nvPr userDrawn="1"/>
        </p:nvSpPr>
        <p:spPr bwMode="auto">
          <a:xfrm>
            <a:off x="1600200" y="685800"/>
            <a:ext cx="731520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GB">
              <a:cs typeface="+mn-cs"/>
            </a:endParaRPr>
          </a:p>
        </p:txBody>
      </p:sp>
      <p:sp>
        <p:nvSpPr>
          <p:cNvPr id="81923" name="Line 3"/>
          <p:cNvSpPr>
            <a:spLocks noChangeShapeType="1"/>
          </p:cNvSpPr>
          <p:nvPr userDrawn="1"/>
        </p:nvSpPr>
        <p:spPr bwMode="auto">
          <a:xfrm>
            <a:off x="685800" y="685800"/>
            <a:ext cx="60960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GB">
              <a:cs typeface="+mn-cs"/>
            </a:endParaRPr>
          </a:p>
        </p:txBody>
      </p:sp>
      <p:sp>
        <p:nvSpPr>
          <p:cNvPr id="81924" name="Rectangle 4"/>
          <p:cNvSpPr>
            <a:spLocks noChangeArrowheads="1"/>
          </p:cNvSpPr>
          <p:nvPr userDrawn="1"/>
        </p:nvSpPr>
        <p:spPr bwMode="auto">
          <a:xfrm>
            <a:off x="0" y="6507163"/>
            <a:ext cx="9144000" cy="350837"/>
          </a:xfrm>
          <a:prstGeom prst="rect">
            <a:avLst/>
          </a:prstGeom>
          <a:solidFill>
            <a:srgbClr val="D0200E"/>
          </a:solidFill>
          <a:ln>
            <a:noFill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GB" altLang="en-US" sz="1800" i="1">
                <a:solidFill>
                  <a:schemeClr val="bg1"/>
                </a:solidFill>
                <a:latin typeface="Franklin Gothic Demi" pitchFamily="34" charset="0"/>
                <a:cs typeface="+mn-cs"/>
              </a:rPr>
              <a:t>Human Capital Task Group 	</a:t>
            </a:r>
            <a:fld id="{FE5FF8C8-927F-4032-A1E5-38520DE9EDE3}" type="slidenum">
              <a:rPr lang="en-GB" altLang="en-US" sz="1800" i="1">
                <a:solidFill>
                  <a:schemeClr val="bg1"/>
                </a:solidFill>
                <a:latin typeface="Franklin Gothic Demi" pitchFamily="34" charset="0"/>
                <a:cs typeface="+mn-cs"/>
              </a:rPr>
              <a:pPr algn="ctr" eaLnBrk="0" hangingPunct="0">
                <a:defRPr/>
              </a:pPr>
              <a:t>‹#›</a:t>
            </a:fld>
            <a:r>
              <a:rPr lang="en-GB" altLang="en-US" sz="1800" i="1">
                <a:solidFill>
                  <a:schemeClr val="bg1"/>
                </a:solidFill>
                <a:latin typeface="Franklin Gothic Demi" pitchFamily="34" charset="0"/>
                <a:cs typeface="+mn-cs"/>
              </a:rPr>
              <a:t>	 6 June 2013, Cyprus</a:t>
            </a:r>
          </a:p>
        </p:txBody>
      </p:sp>
      <p:pic>
        <p:nvPicPr>
          <p:cNvPr id="28677" name="Picture 5" descr="logo200x156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682625" y="231775"/>
            <a:ext cx="1498600" cy="117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81927" name="Text Box 7"/>
          <p:cNvSpPr txBox="1">
            <a:spLocks noChangeArrowheads="1"/>
          </p:cNvSpPr>
          <p:nvPr userDrawn="1"/>
        </p:nvSpPr>
        <p:spPr bwMode="auto">
          <a:xfrm>
            <a:off x="4114800" y="152400"/>
            <a:ext cx="4495800" cy="51911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r" eaLnBrk="0" hangingPunct="0">
              <a:spcBef>
                <a:spcPct val="50000"/>
              </a:spcBef>
              <a:defRPr/>
            </a:pPr>
            <a:endParaRPr lang="en-GB" altLang="en-US" sz="2800">
              <a:solidFill>
                <a:srgbClr val="D0200E"/>
              </a:solidFill>
              <a:latin typeface="Franklin Gothic Medium" panose="020B0603020102020204" pitchFamily="34" charset="0"/>
              <a:cs typeface="+mn-cs"/>
            </a:endParaRPr>
          </a:p>
        </p:txBody>
      </p:sp>
      <p:sp>
        <p:nvSpPr>
          <p:cNvPr id="81928" name="Text Box 8"/>
          <p:cNvSpPr txBox="1">
            <a:spLocks noChangeArrowheads="1"/>
          </p:cNvSpPr>
          <p:nvPr userDrawn="1"/>
        </p:nvSpPr>
        <p:spPr bwMode="auto">
          <a:xfrm>
            <a:off x="4281488" y="153988"/>
            <a:ext cx="4495800" cy="5191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r" eaLnBrk="0" hangingPunct="0">
              <a:spcBef>
                <a:spcPct val="50000"/>
              </a:spcBef>
              <a:defRPr/>
            </a:pPr>
            <a:r>
              <a:rPr lang="en-GB" altLang="en-US" sz="2800">
                <a:solidFill>
                  <a:srgbClr val="D0200E"/>
                </a:solidFill>
                <a:latin typeface="Franklin Gothic Medium" panose="020B0603020102020204" pitchFamily="34" charset="0"/>
                <a:cs typeface="+mn-cs"/>
              </a:rPr>
              <a:t>Current Status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5" r:id="rId2"/>
    <p:sldLayoutId id="2147483684" r:id="rId3"/>
    <p:sldLayoutId id="2147483683" r:id="rId4"/>
    <p:sldLayoutId id="2147483682" r:id="rId5"/>
    <p:sldLayoutId id="2147483681" r:id="rId6"/>
    <p:sldLayoutId id="2147483680" r:id="rId7"/>
    <p:sldLayoutId id="2147483679" r:id="rId8"/>
    <p:sldLayoutId id="2147483678" r:id="rId9"/>
    <p:sldLayoutId id="2147483677" r:id="rId10"/>
    <p:sldLayoutId id="2147483676" r:id="rId11"/>
  </p:sldLayoutIdLst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91C7E-0660-1352-E07D-17F99A9F2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338" y="-155736"/>
            <a:ext cx="7886700" cy="1325563"/>
          </a:xfrm>
        </p:spPr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84BD4AF-A5DA-843D-F1FB-E5772E8D2D2C}"/>
              </a:ext>
            </a:extLst>
          </p:cNvPr>
          <p:cNvSpPr txBox="1">
            <a:spLocks/>
          </p:cNvSpPr>
          <p:nvPr/>
        </p:nvSpPr>
        <p:spPr>
          <a:xfrm>
            <a:off x="1143000" y="1600200"/>
            <a:ext cx="6858000" cy="3190954"/>
          </a:xfrm>
          <a:prstGeom prst="rect">
            <a:avLst/>
          </a:prstGeom>
        </p:spPr>
        <p:txBody>
          <a:bodyPr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fr-FR" altLang="en-US" sz="3600" b="0" i="0" kern="1200" dirty="0" err="1" smtClean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9pPr>
          </a:lstStyle>
          <a:p>
            <a:br>
              <a:rPr lang="en-US" b="1" dirty="0">
                <a:latin typeface="Aptos" panose="020B0004020202020204" pitchFamily="34" charset="0"/>
              </a:rPr>
            </a:br>
            <a:br>
              <a:rPr lang="en-US" dirty="0"/>
            </a:br>
            <a:br>
              <a:rPr lang="en-US" b="1" dirty="0">
                <a:latin typeface="Aptos" panose="020B0004020202020204" pitchFamily="34" charset="0"/>
              </a:rPr>
            </a:br>
            <a:r>
              <a:rPr lang="en-US" dirty="0">
                <a:latin typeface="Franklin Gothic Book" panose="020B0503020102020204" pitchFamily="34" charset="0"/>
              </a:rPr>
              <a:t>Emma Lière</a:t>
            </a:r>
            <a:br>
              <a:rPr lang="en-US" sz="1200" dirty="0">
                <a:latin typeface="Franklin Gothic Book" panose="020B0503020102020204" pitchFamily="34" charset="0"/>
              </a:rPr>
            </a:br>
            <a:r>
              <a:rPr lang="en-US" dirty="0">
                <a:latin typeface="Franklin Gothic Book" panose="020B0503020102020204" pitchFamily="34" charset="0"/>
              </a:rPr>
              <a:t>ERCIM Office</a:t>
            </a:r>
            <a:br>
              <a:rPr lang="en-US" dirty="0">
                <a:latin typeface="Franklin Gothic Book" panose="020B0503020102020204" pitchFamily="34" charset="0"/>
              </a:rPr>
            </a:br>
            <a:r>
              <a:rPr lang="en-US" dirty="0">
                <a:latin typeface="Franklin Gothic Book" panose="020B0503020102020204" pitchFamily="34" charset="0"/>
              </a:rPr>
              <a:t>Fellowship Programme manager</a:t>
            </a:r>
            <a:br>
              <a:rPr lang="en-US" dirty="0">
                <a:latin typeface="Aptos" panose="020B0004020202020204" pitchFamily="34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937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2D7C24-6C4C-62DB-ECB7-23453DBE1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DF35B-B0CF-CF77-FC66-264021077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338" y="-155736"/>
            <a:ext cx="7886700" cy="1325563"/>
          </a:xfrm>
        </p:spPr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F3B70E5-259D-EA38-FCE5-F8B7C5A9AAA3}"/>
              </a:ext>
            </a:extLst>
          </p:cNvPr>
          <p:cNvSpPr txBox="1">
            <a:spLocks/>
          </p:cNvSpPr>
          <p:nvPr/>
        </p:nvSpPr>
        <p:spPr>
          <a:xfrm>
            <a:off x="628650" y="680132"/>
            <a:ext cx="7886700" cy="1010556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en-GB" sz="4400" b="1" i="0" kern="1200" smtClean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dirty="0">
                <a:latin typeface="+mn-lt"/>
              </a:rPr>
              <a:t> </a:t>
            </a:r>
            <a:r>
              <a:rPr lang="en-US" dirty="0">
                <a:latin typeface="Franklin Gothic Book" panose="020B0503020102020204" pitchFamily="34" charset="0"/>
              </a:rPr>
              <a:t>Expectations</a:t>
            </a:r>
            <a:br>
              <a:rPr lang="en-US" dirty="0">
                <a:latin typeface="+mn-lt"/>
              </a:rPr>
            </a:b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F0BC4CB-B6FB-CB7A-8F85-77535C74B62D}"/>
              </a:ext>
            </a:extLst>
          </p:cNvPr>
          <p:cNvSpPr txBox="1">
            <a:spLocks/>
          </p:cNvSpPr>
          <p:nvPr/>
        </p:nvSpPr>
        <p:spPr>
          <a:xfrm>
            <a:off x="628650" y="1690688"/>
            <a:ext cx="7886700" cy="4305339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ERCIM's current activities already reflect a genuine commitment to D&amp;I — through mobility </a:t>
            </a:r>
            <a:r>
              <a:rPr lang="en-US" sz="2000" dirty="0" err="1">
                <a:latin typeface="Franklin Gothic Book" panose="020B0503020102020204" pitchFamily="34" charset="0"/>
              </a:rPr>
              <a:t>programmes</a:t>
            </a:r>
            <a:r>
              <a:rPr lang="en-US" sz="2000" dirty="0">
                <a:latin typeface="Franklin Gothic Book" panose="020B0503020102020204" pitchFamily="34" charset="0"/>
              </a:rPr>
              <a:t>, international cooperation, and outreach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Franklin Gothic Book" panose="020B0503020102020204" pitchFamily="34" charset="0"/>
              </a:rPr>
              <a:t>Yet</a:t>
            </a:r>
            <a:r>
              <a:rPr lang="en-US" sz="2000" dirty="0">
                <a:latin typeface="Franklin Gothic Book" panose="020B0503020102020204" pitchFamily="34" charset="0"/>
              </a:rPr>
              <a:t> efforts remain fragmented across member institutions and dispersed across different activities (European projects, the Fellowship Programme, ERCIM News..)</a:t>
            </a:r>
          </a:p>
          <a:p>
            <a:pPr algn="l"/>
            <a:endParaRPr lang="en-US" sz="2000" b="1" dirty="0">
              <a:latin typeface="Franklin Gothic Book" panose="020B0503020102020204" pitchFamily="34" charset="0"/>
            </a:endParaRPr>
          </a:p>
          <a:p>
            <a:pPr algn="l"/>
            <a:r>
              <a:rPr lang="en-US" sz="2000" b="1" dirty="0">
                <a:latin typeface="Franklin Gothic Book" panose="020B0503020102020204" pitchFamily="34" charset="0"/>
              </a:rPr>
              <a:t>Through this Working Group, I expect us to:</a:t>
            </a:r>
            <a:endParaRPr lang="en-US" sz="2000" dirty="0">
              <a:latin typeface="Franklin Gothic Book" panose="020B05030201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Consolidate and give visibility to existing D&amp;I initiatives across our member institutions, turning scattered efforts into a coherent, established </a:t>
            </a:r>
            <a:r>
              <a:rPr lang="en-US" sz="2000" dirty="0" err="1">
                <a:latin typeface="Franklin Gothic Book" panose="020B0503020102020204" pitchFamily="34" charset="0"/>
              </a:rPr>
              <a:t>programme</a:t>
            </a:r>
            <a:r>
              <a:rPr lang="en-US" sz="2000" dirty="0">
                <a:latin typeface="Franklin Gothic Book" panose="020B0503020102020204" pitchFamily="34" charset="0"/>
              </a:rPr>
              <a:t>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Reinforce ERCIM's strategic, scientific, and social impact by fully integrating D&amp;I as a cross-cutting theme in our work.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Create scientific and research benefits on these topics.</a:t>
            </a:r>
          </a:p>
          <a:p>
            <a:pPr algn="l"/>
            <a:endParaRPr lang="en-US" sz="2000" i="1" kern="1200" dirty="0">
              <a:solidFill>
                <a:schemeClr val="tx2"/>
              </a:solidFill>
              <a:effectLst/>
              <a:latin typeface="+mn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47020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2A526D2C-C010-AF6F-ED9B-D953FEF49305}"/>
              </a:ext>
            </a:extLst>
          </p:cNvPr>
          <p:cNvSpPr txBox="1"/>
          <p:nvPr/>
        </p:nvSpPr>
        <p:spPr>
          <a:xfrm>
            <a:off x="761587" y="1690688"/>
            <a:ext cx="7620828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At the ERCIM office since 2001 and member of the Human Capital Task Group.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Franklin Gothic Book" panose="020B0503020102020204" pitchFamily="34" charset="0"/>
              </a:rPr>
              <a:t>My main current activity is managing the Fellowship Programme (created in 1991), a post-doc mobility </a:t>
            </a:r>
            <a:r>
              <a:rPr lang="en-US" sz="2000" dirty="0" err="1">
                <a:latin typeface="Franklin Gothic Book" panose="020B0503020102020204" pitchFamily="34" charset="0"/>
              </a:rPr>
              <a:t>programme</a:t>
            </a:r>
            <a:r>
              <a:rPr lang="en-US" sz="2000" dirty="0">
                <a:latin typeface="Franklin Gothic Book" panose="020B0503020102020204" pitchFamily="34" charset="0"/>
              </a:rPr>
              <a:t> funded by and for our members, which already embeds several D&amp;I values: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2000" dirty="0">
                <a:latin typeface="Franklin Gothic Book" panose="020B0503020102020204" pitchFamily="34" charset="0"/>
              </a:rPr>
              <a:t>Open to applicants worldwide, with no geographical restriction,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2000" dirty="0">
                <a:latin typeface="Franklin Gothic Book" panose="020B0503020102020204" pitchFamily="34" charset="0"/>
              </a:rPr>
              <a:t>No age limitation,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2000" dirty="0">
                <a:latin typeface="Franklin Gothic Book" panose="020B0503020102020204" pitchFamily="34" charset="0"/>
              </a:rPr>
              <a:t>Encourages interdisciplinary profiles,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2000" dirty="0">
                <a:latin typeface="Franklin Gothic Book" panose="020B0503020102020204" pitchFamily="34" charset="0"/>
              </a:rPr>
              <a:t>30% female applicants in the last round.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000" dirty="0">
                <a:latin typeface="Franklin Gothic Book" panose="020B0503020102020204" pitchFamily="34" charset="0"/>
              </a:rPr>
              <a:t>Together with Monica, we also initiated a dedicated section in ERCIM News to address D&amp;I questions, raising the visibility of these topics across our community.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FA5DC02-C82E-CC3C-3636-E1853F52A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715" y="685800"/>
            <a:ext cx="7886700" cy="1004888"/>
          </a:xfrm>
        </p:spPr>
        <p:txBody>
          <a:bodyPr/>
          <a:lstStyle/>
          <a:p>
            <a:pPr algn="r"/>
            <a:r>
              <a:rPr lang="en-US" b="1" dirty="0">
                <a:latin typeface="Franklin Gothic Book" panose="020B0503020102020204" pitchFamily="34" charset="0"/>
              </a:rPr>
              <a:t>Relevant background</a:t>
            </a:r>
            <a:endParaRPr lang="en-GB" b="1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745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F953FB-1AA3-27BF-9456-F26BD2F0E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E537E-DA5C-5C7A-16A7-217F9978F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338" y="-155736"/>
            <a:ext cx="7886700" cy="1325563"/>
          </a:xfrm>
        </p:spPr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80180A8-B21D-09CD-33C6-FB2FED12F680}"/>
              </a:ext>
            </a:extLst>
          </p:cNvPr>
          <p:cNvSpPr txBox="1">
            <a:spLocks/>
          </p:cNvSpPr>
          <p:nvPr/>
        </p:nvSpPr>
        <p:spPr>
          <a:xfrm>
            <a:off x="628650" y="680132"/>
            <a:ext cx="7886700" cy="1010556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en-GB" sz="4400" b="1" i="0" kern="1200" smtClean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dirty="0">
                <a:latin typeface="Franklin Gothic Book" panose="020B0503020102020204" pitchFamily="34" charset="0"/>
              </a:rPr>
              <a:t>Ideas for actions</a:t>
            </a:r>
            <a:br>
              <a:rPr lang="en-US" dirty="0">
                <a:latin typeface="+mn-lt"/>
              </a:rPr>
            </a:b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67C7595-6630-C64B-D1EF-738C107F9215}"/>
              </a:ext>
            </a:extLst>
          </p:cNvPr>
          <p:cNvSpPr txBox="1">
            <a:spLocks/>
          </p:cNvSpPr>
          <p:nvPr/>
        </p:nvSpPr>
        <p:spPr>
          <a:xfrm>
            <a:off x="628650" y="1560442"/>
            <a:ext cx="8303388" cy="4468339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9pPr>
          </a:lstStyle>
          <a:p>
            <a:pPr algn="l"/>
            <a:r>
              <a:rPr lang="en-US" sz="2300" dirty="0">
                <a:latin typeface="Franklin Gothic Book" panose="020B0503020102020204" pitchFamily="34" charset="0"/>
              </a:rPr>
              <a:t>As ERCIM office staff, my role is to serve the members and the wider ERCIM community — so I do not come with a predetermined agenda for this ERCIM Working Group. </a:t>
            </a:r>
            <a:endParaRPr lang="en-US" sz="1000" dirty="0">
              <a:latin typeface="Franklin Gothic Book" panose="020B0503020102020204" pitchFamily="34" charset="0"/>
            </a:endParaRPr>
          </a:p>
          <a:p>
            <a:pPr algn="l"/>
            <a:r>
              <a:rPr lang="en-US" sz="1000" dirty="0">
                <a:latin typeface="Franklin Gothic Book" panose="020B0503020102020204" pitchFamily="34" charset="0"/>
              </a:rPr>
              <a:t> </a:t>
            </a:r>
          </a:p>
          <a:p>
            <a:pPr algn="l"/>
            <a:r>
              <a:rPr lang="en-US" sz="2300" dirty="0">
                <a:latin typeface="Franklin Gothic Book" panose="020B0503020102020204" pitchFamily="34" charset="0"/>
              </a:rPr>
              <a:t>The direction and priorities should emerge from the group's collective ambitions and expertise. </a:t>
            </a:r>
          </a:p>
          <a:p>
            <a:pPr algn="l"/>
            <a:endParaRPr lang="en-US" sz="1000" dirty="0">
              <a:latin typeface="Franklin Gothic Book" panose="020B0503020102020204" pitchFamily="34" charset="0"/>
            </a:endParaRPr>
          </a:p>
          <a:p>
            <a:pPr algn="l"/>
            <a:r>
              <a:rPr lang="en-US" sz="2300" dirty="0">
                <a:latin typeface="Franklin Gothic Book" panose="020B0503020102020204" pitchFamily="34" charset="0"/>
              </a:rPr>
              <a:t>That said, I am fully committed to supporting the implementation of whatever actions we decide together, by for instance: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300" dirty="0" err="1">
                <a:latin typeface="Franklin Gothic Book" panose="020B0503020102020204" pitchFamily="34" charset="0"/>
              </a:rPr>
              <a:t>Mobilising</a:t>
            </a:r>
            <a:r>
              <a:rPr lang="en-US" sz="2300" dirty="0">
                <a:latin typeface="Franklin Gothic Book" panose="020B0503020102020204" pitchFamily="34" charset="0"/>
              </a:rPr>
              <a:t> ERCIM's existing activities and networks 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300" dirty="0">
                <a:latin typeface="Franklin Gothic Book" panose="020B0503020102020204" pitchFamily="34" charset="0"/>
              </a:rPr>
              <a:t>Ensuring visibility and communication of the WG's outputs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300" dirty="0">
                <a:latin typeface="Franklin Gothic Book" panose="020B0503020102020204" pitchFamily="34" charset="0"/>
              </a:rPr>
              <a:t>Bridging between the WG and ERCIM's governance and member institutions. </a:t>
            </a:r>
          </a:p>
          <a:p>
            <a:pPr algn="l"/>
            <a:endParaRPr lang="en-US" sz="2000" i="1" dirty="0"/>
          </a:p>
          <a:p>
            <a:pPr algn="l"/>
            <a:endParaRPr lang="en-US" sz="2000" i="1" kern="1200" dirty="0">
              <a:solidFill>
                <a:schemeClr val="tx2"/>
              </a:solidFill>
              <a:effectLst/>
              <a:latin typeface="+mn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43656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A92AD-7624-6BFE-4D03-439AC0802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3B6C658D-1020-E5B7-3255-9997B0A7F284}"/>
              </a:ext>
            </a:extLst>
          </p:cNvPr>
          <p:cNvSpPr/>
          <p:nvPr/>
        </p:nvSpPr>
        <p:spPr bwMode="auto">
          <a:xfrm>
            <a:off x="2958150" y="2291521"/>
            <a:ext cx="3189202" cy="3169482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4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anose="02020603050405020304" pitchFamily="18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AC00600-897F-5DC8-0DDE-A5BCE5DE3AD9}"/>
              </a:ext>
            </a:extLst>
          </p:cNvPr>
          <p:cNvSpPr/>
          <p:nvPr/>
        </p:nvSpPr>
        <p:spPr bwMode="auto">
          <a:xfrm>
            <a:off x="3827643" y="1469582"/>
            <a:ext cx="1554480" cy="914400"/>
          </a:xfrm>
          <a:prstGeom prst="roundRect">
            <a:avLst/>
          </a:prstGeom>
          <a:solidFill>
            <a:srgbClr val="FF3333"/>
          </a:solidFill>
          <a:ln>
            <a:solidFill>
              <a:schemeClr val="bg1"/>
            </a:solidFill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altLang="en-US" sz="1800" b="1" dirty="0">
                <a:latin typeface="Franklin Gothic Book" panose="020B0503020102020204" pitchFamily="34" charset="0"/>
              </a:rPr>
              <a:t>Develops </a:t>
            </a:r>
          </a:p>
          <a:p>
            <a:pPr algn="ctr" eaLnBrk="0" hangingPunct="0"/>
            <a:r>
              <a:rPr lang="en-US" altLang="en-US" sz="1800" b="1" dirty="0">
                <a:latin typeface="Franklin Gothic Book" panose="020B0503020102020204" pitchFamily="34" charset="0"/>
              </a:rPr>
              <a:t>cooperation</a:t>
            </a:r>
          </a:p>
          <a:p>
            <a:pPr algn="ctr" eaLnBrk="0" hangingPunct="0"/>
            <a:r>
              <a:rPr lang="en-US" altLang="en-US" sz="1800" b="1" dirty="0">
                <a:latin typeface="Franklin Gothic Book" panose="020B0503020102020204" pitchFamily="34" charset="0"/>
              </a:rPr>
              <a:t> </a:t>
            </a:r>
            <a:r>
              <a:rPr lang="en-US" altLang="en-US" sz="1800" dirty="0">
                <a:latin typeface="Franklin Gothic Book" panose="020B0503020102020204" pitchFamily="34" charset="0"/>
              </a:rPr>
              <a:t>with scientists</a:t>
            </a:r>
            <a:endParaRPr kumimoji="0" lang="en-GB" sz="1800" b="0" i="0" u="none" strike="noStrike" cap="none" normalizeH="0" baseline="0" dirty="0">
              <a:ln>
                <a:noFill/>
              </a:ln>
              <a:effectLst/>
              <a:latin typeface="Times" panose="02020603050405020304" pitchFamily="18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3EDDF2C-984E-B694-B321-FE5CE4D7DA68}"/>
              </a:ext>
            </a:extLst>
          </p:cNvPr>
          <p:cNvSpPr/>
          <p:nvPr/>
        </p:nvSpPr>
        <p:spPr bwMode="auto">
          <a:xfrm>
            <a:off x="5879429" y="2665198"/>
            <a:ext cx="1554480" cy="914400"/>
          </a:xfrm>
          <a:prstGeom prst="roundRect">
            <a:avLst/>
          </a:prstGeom>
          <a:solidFill>
            <a:srgbClr val="FFC000"/>
          </a:solidFill>
          <a:ln>
            <a:solidFill>
              <a:schemeClr val="bg1"/>
            </a:solidFill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kumimoji="0" lang="en-US" sz="1800" b="1" i="0" u="none" strike="noStrike" cap="none" normalizeH="0" baseline="0" dirty="0">
                <a:ln>
                  <a:noFill/>
                </a:ln>
                <a:effectLst/>
                <a:latin typeface="Franklin Gothic Book" panose="020B0503020102020204" pitchFamily="34" charset="0"/>
              </a:rPr>
              <a:t>Expertise </a:t>
            </a:r>
            <a:r>
              <a:rPr lang="en-US" sz="1800" b="1" dirty="0">
                <a:latin typeface="Franklin Gothic Book" panose="020B0503020102020204" pitchFamily="34" charset="0"/>
              </a:rPr>
              <a:t>&amp;</a:t>
            </a:r>
          </a:p>
          <a:p>
            <a:pPr algn="ctr" eaLnBrk="0" hangingPunct="0"/>
            <a:r>
              <a:rPr kumimoji="0" lang="en-US" sz="1800" b="1" i="0" u="none" strike="noStrike" cap="none" normalizeH="0" baseline="0" dirty="0">
                <a:ln>
                  <a:noFill/>
                </a:ln>
                <a:effectLst/>
                <a:latin typeface="Franklin Gothic Book" panose="020B0503020102020204" pitchFamily="34" charset="0"/>
              </a:rPr>
              <a:t> consultanc</a:t>
            </a:r>
            <a:r>
              <a:rPr lang="en-US" sz="1800" b="1" dirty="0">
                <a:latin typeface="Franklin Gothic Book" panose="020B0503020102020204" pitchFamily="34" charset="0"/>
              </a:rPr>
              <a:t>y</a:t>
            </a:r>
            <a:endParaRPr kumimoji="0" lang="en-GB" sz="1800" b="0" i="0" u="none" strike="noStrike" cap="none" normalizeH="0" baseline="0" dirty="0">
              <a:ln>
                <a:noFill/>
              </a:ln>
              <a:effectLst/>
              <a:latin typeface="Times" panose="02020603050405020304" pitchFamily="18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0835051-6EA4-EFBA-E5C3-ED1594B00C94}"/>
              </a:ext>
            </a:extLst>
          </p:cNvPr>
          <p:cNvSpPr/>
          <p:nvPr/>
        </p:nvSpPr>
        <p:spPr bwMode="auto">
          <a:xfrm>
            <a:off x="5906698" y="4117009"/>
            <a:ext cx="1554480" cy="914400"/>
          </a:xfrm>
          <a:prstGeom prst="roundRect">
            <a:avLst/>
          </a:prstGeom>
          <a:solidFill>
            <a:srgbClr val="00B0F0"/>
          </a:solidFill>
          <a:ln>
            <a:solidFill>
              <a:schemeClr val="bg1"/>
            </a:solidFill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kumimoji="0" lang="en-US" sz="1800" b="1" i="0" u="none" strike="noStrike" cap="none" normalizeH="0" baseline="0" dirty="0">
                <a:ln>
                  <a:noFill/>
                </a:ln>
                <a:effectLst/>
                <a:latin typeface="Franklin Gothic Book" panose="020B0503020102020204" pitchFamily="34" charset="0"/>
              </a:rPr>
              <a:t>European </a:t>
            </a:r>
          </a:p>
          <a:p>
            <a:pPr algn="ctr" eaLnBrk="0" hangingPunct="0"/>
            <a:r>
              <a:rPr kumimoji="0" lang="en-US" sz="1800" b="1" i="0" u="none" strike="noStrike" cap="none" normalizeH="0" baseline="0" dirty="0">
                <a:ln>
                  <a:noFill/>
                </a:ln>
                <a:effectLst/>
                <a:latin typeface="Franklin Gothic Book" panose="020B0503020102020204" pitchFamily="34" charset="0"/>
              </a:rPr>
              <a:t>Projects</a:t>
            </a:r>
            <a:endParaRPr kumimoji="0" lang="en-GB" sz="1800" b="0" i="0" u="none" strike="noStrike" cap="none" normalizeH="0" baseline="0" dirty="0">
              <a:ln>
                <a:noFill/>
              </a:ln>
              <a:effectLst/>
              <a:latin typeface="Times" panose="02020603050405020304" pitchFamily="18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A8A9472-4C8A-02D7-4E11-96E79DDD67B7}"/>
              </a:ext>
            </a:extLst>
          </p:cNvPr>
          <p:cNvSpPr/>
          <p:nvPr/>
        </p:nvSpPr>
        <p:spPr bwMode="auto">
          <a:xfrm>
            <a:off x="3835665" y="5298842"/>
            <a:ext cx="1554480" cy="914400"/>
          </a:xfrm>
          <a:prstGeom prst="roundRect">
            <a:avLst/>
          </a:prstGeom>
          <a:solidFill>
            <a:srgbClr val="92D050"/>
          </a:solidFill>
          <a:ln>
            <a:solidFill>
              <a:schemeClr val="bg1"/>
            </a:solidFill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altLang="en-US" sz="1800" b="1" dirty="0">
                <a:latin typeface="Franklin Gothic Book" panose="020B0503020102020204" pitchFamily="34" charset="0"/>
              </a:rPr>
              <a:t>Working </a:t>
            </a:r>
          </a:p>
          <a:p>
            <a:pPr algn="ctr" eaLnBrk="0" hangingPunct="0"/>
            <a:r>
              <a:rPr lang="en-US" altLang="en-US" sz="1800" b="1" dirty="0">
                <a:latin typeface="Franklin Gothic Book" panose="020B0503020102020204" pitchFamily="34" charset="0"/>
              </a:rPr>
              <a:t>Groups</a:t>
            </a:r>
            <a:endParaRPr kumimoji="0" lang="en-GB" sz="1800" b="0" i="0" u="none" strike="noStrike" cap="none" normalizeH="0" baseline="0" dirty="0">
              <a:ln>
                <a:noFill/>
              </a:ln>
              <a:effectLst/>
              <a:latin typeface="Times" panose="02020603050405020304" pitchFamily="18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E2D778E-DAC7-D77B-BD8A-A4DC2B4C5B84}"/>
              </a:ext>
            </a:extLst>
          </p:cNvPr>
          <p:cNvSpPr/>
          <p:nvPr/>
        </p:nvSpPr>
        <p:spPr bwMode="auto">
          <a:xfrm>
            <a:off x="1666768" y="4117009"/>
            <a:ext cx="1554480" cy="914400"/>
          </a:xfrm>
          <a:prstGeom prst="roundRect">
            <a:avLst/>
          </a:prstGeom>
          <a:solidFill>
            <a:srgbClr val="7030A0"/>
          </a:solidFill>
          <a:ln>
            <a:solidFill>
              <a:schemeClr val="bg1"/>
            </a:solidFill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800" b="1" dirty="0">
                <a:latin typeface="Franklin Gothic Book" panose="020B0503020102020204" pitchFamily="34" charset="0"/>
              </a:rPr>
              <a:t>ERCIM</a:t>
            </a:r>
          </a:p>
          <a:p>
            <a:pPr algn="ctr" eaLnBrk="0" hangingPunct="0"/>
            <a:r>
              <a:rPr lang="en-US" sz="1800" b="1" dirty="0">
                <a:latin typeface="Franklin Gothic Book" panose="020B0503020102020204" pitchFamily="34" charset="0"/>
              </a:rPr>
              <a:t>Fellowship </a:t>
            </a:r>
          </a:p>
          <a:p>
            <a:pPr algn="ctr" eaLnBrk="0" hangingPunct="0"/>
            <a:r>
              <a:rPr lang="en-US" sz="1800" b="1" dirty="0">
                <a:latin typeface="Franklin Gothic Book" panose="020B0503020102020204" pitchFamily="34" charset="0"/>
              </a:rPr>
              <a:t>Programme</a:t>
            </a:r>
            <a:endParaRPr kumimoji="0" lang="en-US" sz="1800" b="1" i="0" u="none" strike="noStrike" cap="none" normalizeH="0" baseline="0" dirty="0">
              <a:ln>
                <a:noFill/>
              </a:ln>
              <a:effectLst/>
              <a:latin typeface="Franklin Gothic Book" panose="020B050302010202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34851CF-390E-BF39-7043-75D4789707FC}"/>
              </a:ext>
            </a:extLst>
          </p:cNvPr>
          <p:cNvSpPr/>
          <p:nvPr/>
        </p:nvSpPr>
        <p:spPr bwMode="auto">
          <a:xfrm>
            <a:off x="1689236" y="2643374"/>
            <a:ext cx="1554480" cy="914400"/>
          </a:xfrm>
          <a:prstGeom prst="roundRect">
            <a:avLst/>
          </a:prstGeom>
          <a:solidFill>
            <a:srgbClr val="C85A08"/>
          </a:solidFill>
          <a:ln>
            <a:solidFill>
              <a:schemeClr val="bg1"/>
            </a:solidFill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800" b="1" dirty="0">
                <a:latin typeface="Franklin Gothic Book" panose="020B0503020102020204" pitchFamily="34" charset="0"/>
              </a:rPr>
              <a:t>ERCIM News</a:t>
            </a:r>
            <a:endParaRPr kumimoji="0" lang="en-US" sz="1800" b="1" i="0" u="none" strike="noStrike" cap="none" normalizeH="0" baseline="0" dirty="0">
              <a:ln>
                <a:noFill/>
              </a:ln>
              <a:effectLst/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602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ADC51-EDC6-89F6-DF4C-066E69E6D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9D2F5-4A26-FB99-77A1-40D285783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338" y="-155736"/>
            <a:ext cx="7886700" cy="1325563"/>
          </a:xfrm>
        </p:spPr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7C98319-C460-B986-140E-366A7C21C6B0}"/>
              </a:ext>
            </a:extLst>
          </p:cNvPr>
          <p:cNvSpPr txBox="1">
            <a:spLocks/>
          </p:cNvSpPr>
          <p:nvPr/>
        </p:nvSpPr>
        <p:spPr>
          <a:xfrm>
            <a:off x="1143000" y="1600200"/>
            <a:ext cx="6858000" cy="3190954"/>
          </a:xfrm>
          <a:prstGeom prst="rect">
            <a:avLst/>
          </a:prstGeom>
        </p:spPr>
        <p:txBody>
          <a:bodyPr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fr-FR" altLang="en-US" sz="3600" b="0" i="0" kern="1200" dirty="0" err="1" smtClean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9pPr>
          </a:lstStyle>
          <a:p>
            <a:br>
              <a:rPr lang="en-US" b="1" dirty="0">
                <a:latin typeface="Aptos" panose="020B0004020202020204" pitchFamily="34" charset="0"/>
              </a:rPr>
            </a:br>
            <a:br>
              <a:rPr lang="en-US" dirty="0"/>
            </a:br>
            <a:br>
              <a:rPr lang="en-US" b="1" dirty="0">
                <a:latin typeface="Aptos" panose="020B0004020202020204" pitchFamily="34" charset="0"/>
              </a:rPr>
            </a:br>
            <a:r>
              <a:rPr lang="en-US" dirty="0">
                <a:latin typeface="Franklin Gothic Book" panose="020B0503020102020204" pitchFamily="34" charset="0"/>
              </a:rPr>
              <a:t>Emma Lière</a:t>
            </a:r>
            <a:br>
              <a:rPr lang="en-US" sz="1200" dirty="0">
                <a:latin typeface="Franklin Gothic Book" panose="020B0503020102020204" pitchFamily="34" charset="0"/>
              </a:rPr>
            </a:br>
            <a:r>
              <a:rPr lang="en-US" dirty="0">
                <a:latin typeface="Franklin Gothic Book" panose="020B0503020102020204" pitchFamily="34" charset="0"/>
              </a:rPr>
              <a:t>ERCIM Office</a:t>
            </a:r>
            <a:br>
              <a:rPr lang="en-US" dirty="0">
                <a:latin typeface="Franklin Gothic Book" panose="020B0503020102020204" pitchFamily="34" charset="0"/>
              </a:rPr>
            </a:br>
            <a:r>
              <a:rPr lang="en-US" dirty="0">
                <a:latin typeface="Franklin Gothic Book" panose="020B0503020102020204" pitchFamily="34" charset="0"/>
              </a:rPr>
              <a:t>Fellowship Programme manager</a:t>
            </a:r>
            <a:br>
              <a:rPr lang="en-US" dirty="0">
                <a:latin typeface="Aptos" panose="020B0004020202020204" pitchFamily="34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64941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standard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en-US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en-US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lnDef>
  </a:objectDefaults>
  <a:extraClrSchemeLst>
    <a:extraClrScheme>
      <a:clrScheme name="standar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tandard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1_standard">
      <a:majorFont>
        <a:latin typeface="Times"/>
        <a:ea typeface=""/>
        <a:cs typeface="Arial"/>
      </a:majorFont>
      <a:minorFont>
        <a:latin typeface="Time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en-US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en-US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lnDef>
  </a:objectDefaults>
  <a:extraClrSchemeLst>
    <a:extraClrScheme>
      <a:clrScheme name="1_standar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standard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2_standard">
      <a:majorFont>
        <a:latin typeface="Times"/>
        <a:ea typeface=""/>
        <a:cs typeface="Arial"/>
      </a:majorFont>
      <a:minorFont>
        <a:latin typeface="Time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en-US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en-US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lnDef>
  </a:objectDefaults>
  <a:extraClrSchemeLst>
    <a:extraClrScheme>
      <a:clrScheme name="2_standar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 (Mac OS 9):Microsoft Office 2001:Modèles:Présentations:Modèles:Usine</Template>
  <TotalTime>19159</TotalTime>
  <Pages>16</Pages>
  <Words>460</Words>
  <Application>Microsoft Office PowerPoint</Application>
  <PresentationFormat>On-screen Show (4:3)</PresentationFormat>
  <Paragraphs>46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6</vt:i4>
      </vt:variant>
    </vt:vector>
  </HeadingPairs>
  <TitlesOfParts>
    <vt:vector size="18" baseType="lpstr">
      <vt:lpstr>Aptos</vt:lpstr>
      <vt:lpstr>Aptos Display</vt:lpstr>
      <vt:lpstr>Arial</vt:lpstr>
      <vt:lpstr>Courier New</vt:lpstr>
      <vt:lpstr>Franklin Gothic Book</vt:lpstr>
      <vt:lpstr>Franklin Gothic Demi</vt:lpstr>
      <vt:lpstr>Franklin Gothic Medium</vt:lpstr>
      <vt:lpstr>Times</vt:lpstr>
      <vt:lpstr>standard</vt:lpstr>
      <vt:lpstr>Custom Design</vt:lpstr>
      <vt:lpstr>1_standard</vt:lpstr>
      <vt:lpstr>2_standard</vt:lpstr>
      <vt:lpstr> </vt:lpstr>
      <vt:lpstr> </vt:lpstr>
      <vt:lpstr>Relevant background</vt:lpstr>
      <vt:lpstr> </vt:lpstr>
      <vt:lpstr>PowerPoint Presentation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  -  ERCIM slides</dc:title>
  <dc:subject/>
  <dc:creator>ERCIM</dc:creator>
  <cp:keywords/>
  <dc:description/>
  <cp:lastModifiedBy>Emma Lière</cp:lastModifiedBy>
  <cp:revision>945</cp:revision>
  <cp:lastPrinted>2019-10-22T13:58:09Z</cp:lastPrinted>
  <dcterms:created xsi:type="dcterms:W3CDTF">1998-08-24T17:10:24Z</dcterms:created>
  <dcterms:modified xsi:type="dcterms:W3CDTF">2026-05-13T09:19:35Z</dcterms:modified>
</cp:coreProperties>
</file>